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3" name="Rectangle 2"/>
          <p:cNvSpPr/>
          <p:nvPr/>
        </p:nvSpPr>
        <p:spPr>
          <a:xfrm>
            <a:off x="6675120" y="0"/>
            <a:ext cx="5522976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6675120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6675120" y="0"/>
            <a:ext cx="19050" cy="685800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868680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行业研究 · 标杆企业对标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874519"/>
            <a:ext cx="566928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5F2EC"/>
                </a:solidFill>
                <a:latin typeface="Source Serif 4"/>
                <a:ea typeface="Microsoft YaHei"/>
              </a:rPr>
              <a:t>新能源充电桩运营行业</a:t>
            </a:r>
          </a:p>
          <a:p>
            <a:pPr algn="l">
              <a:spcBef>
                <a:spcPts val="400"/>
              </a:spcBef>
            </a:pPr>
            <a:r>
              <a:rPr sz="3000" b="1">
                <a:solidFill>
                  <a:srgbClr val="F5F2EC"/>
                </a:solidFill>
                <a:latin typeface="Source Serif 4"/>
                <a:ea typeface="Microsoft YaHei"/>
              </a:rPr>
              <a:t>调研与标杆企业对标分析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977639"/>
            <a:ext cx="5577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C8A55A"/>
                </a:solidFill>
                <a:latin typeface="Source Serif 4"/>
                <a:ea typeface="Microsoft YaHei"/>
              </a:rPr>
              <a:t>行业机会 · 竞争格局 · 进入策略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4892040"/>
            <a:ext cx="5577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EAE6DC"/>
                </a:solidFill>
                <a:latin typeface="Inter"/>
                <a:ea typeface="Microsoft YaHei"/>
              </a:rPr>
              <a:t>面向地方能源服务公司 · 充电桩运营市场进入决策参考</a:t>
            </a:r>
          </a:p>
          <a:p>
            <a:pPr algn="l">
              <a:spcBef>
                <a:spcPts val="400"/>
              </a:spcBef>
            </a:pPr>
            <a:r>
              <a:rPr sz="1300">
                <a:solidFill>
                  <a:srgbClr val="EAE6DC"/>
                </a:solidFill>
                <a:latin typeface="Inter"/>
                <a:ea typeface="Microsoft YaHei"/>
              </a:rPr>
              <a:t>数据截至2025年底 ｜ 全篇共10页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263640"/>
            <a:ext cx="5577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>
                <a:solidFill>
                  <a:srgbClr val="C8A55A"/>
                </a:solidFill>
                <a:latin typeface="Inter"/>
                <a:ea typeface="Microsoft YaHei"/>
              </a:rPr>
              <a:t>千问办公 · 行业研究顾问    2026.07</a:t>
            </a:r>
          </a:p>
        </p:txBody>
      </p:sp>
      <p:pic>
        <p:nvPicPr>
          <p:cNvPr id="10" name="Picture 9" descr="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0" y="1371600"/>
            <a:ext cx="4389120" cy="41148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680960" y="5943600"/>
            <a:ext cx="228600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828800" y="2240280"/>
            <a:ext cx="85313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C8A55A"/>
                </a:solidFill>
                <a:latin typeface="Inter"/>
                <a:ea typeface="Microsoft YaHei"/>
              </a:rPr>
              <a:t>CONSULTING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2697480"/>
            <a:ext cx="85313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600" b="1">
                <a:solidFill>
                  <a:srgbClr val="F5F2EC"/>
                </a:solidFill>
                <a:latin typeface="Source Serif 4"/>
                <a:ea typeface="Microsoft YaHei"/>
              </a:rPr>
              <a:t>谢   谢</a:t>
            </a:r>
          </a:p>
        </p:txBody>
      </p:sp>
      <p:sp>
        <p:nvSpPr>
          <p:cNvPr id="5" name="Rectangle 4"/>
          <p:cNvSpPr/>
          <p:nvPr/>
        </p:nvSpPr>
        <p:spPr>
          <a:xfrm>
            <a:off x="5184648" y="3767328"/>
            <a:ext cx="1828800" cy="2540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4069080"/>
            <a:ext cx="76169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>
                <a:solidFill>
                  <a:srgbClr val="EAE6DC"/>
                </a:solidFill>
                <a:latin typeface="Inter"/>
                <a:ea typeface="Microsoft YaHei"/>
              </a:rPr>
              <a:t>发挥本地能源与政企资源优势，差异化卡位、轻资产起步，</a:t>
            </a:r>
          </a:p>
          <a:p>
            <a:pPr algn="ctr">
              <a:spcBef>
                <a:spcPts val="400"/>
              </a:spcBef>
            </a:pPr>
            <a:r>
              <a:rPr sz="1500">
                <a:solidFill>
                  <a:srgbClr val="EAE6DC"/>
                </a:solidFill>
                <a:latin typeface="Inter"/>
                <a:ea typeface="Microsoft YaHei"/>
              </a:rPr>
              <a:t>分阶段向“充电 + 能源”综合运营商演进。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5852160"/>
            <a:ext cx="853135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>
                <a:solidFill>
                  <a:srgbClr val="C8A55A"/>
                </a:solidFill>
                <a:latin typeface="Inter"/>
                <a:ea typeface="Microsoft YaHei"/>
              </a:rPr>
              <a:t>千问办公 · 行业研究顾问    ｜    数据截至2025年底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01  行业发展背景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政策、需求、技术三轮驱动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664208"/>
            <a:ext cx="3511296" cy="84124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POLICY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政策驱动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505456"/>
            <a:ext cx="3511296" cy="2862072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《充电设施服务能力“三年倍增”行动方案》（2025-2027）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目标2027年底建成2800万个充电设施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补贴从建设端转向运营端，引导高功率化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车桩比目标2:1，强调场景化与智能化</a:t>
            </a:r>
          </a:p>
        </p:txBody>
      </p:sp>
      <p:sp>
        <p:nvSpPr>
          <p:cNvPr id="9" name="Rectangle 8"/>
          <p:cNvSpPr/>
          <p:nvPr/>
        </p:nvSpPr>
        <p:spPr>
          <a:xfrm>
            <a:off x="4334256" y="1664208"/>
            <a:ext cx="3511296" cy="841248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DEMAND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需求驱动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34256" y="2505456"/>
            <a:ext cx="3511296" cy="2862072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新能源车保有量近4400万辆，渗透率突破50%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桩车增量比由1:2.7降至1:1.9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公共+私人补能需求持续放量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用户诉求从“有没有”转向“快不快”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19872" y="1664208"/>
            <a:ext cx="3511296" cy="841248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TECH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技术驱动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19872" y="2505456"/>
            <a:ext cx="3511296" cy="2862072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液冷超充600kW+，实现“一秒一公里”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光储充一体化、V2G车网互动加速落地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AI智能调度将利用率从38%提升至73%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单桩平均功率升至46.53kW，效率+33%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三轮共振驱动行业从“规模扩张”迈向“价值深耕”，“十五五”期间进入由充电服务商向能源运营商转型的战略机遇期。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02  市场规模与趋势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千亿级市场，结构性跃迁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664208"/>
            <a:ext cx="2567178" cy="224028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Inter"/>
                <a:ea typeface="Microsoft YaHei"/>
              </a:rPr>
              <a:t>充电设施总量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Source Serif 4"/>
                <a:ea typeface="Microsoft YaHei"/>
              </a:rPr>
              <a:t>2009.2万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Inter"/>
                <a:ea typeface="Microsoft YaHei"/>
              </a:rPr>
              <a:t>全国充电设施（枪）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A34A"/>
                </a:solidFill>
                <a:latin typeface="Inter"/>
                <a:ea typeface="Microsoft YaHei"/>
              </a:rPr>
              <a:t>同比 +56.8%</a:t>
            </a:r>
          </a:p>
        </p:txBody>
      </p:sp>
      <p:sp>
        <p:nvSpPr>
          <p:cNvPr id="8" name="Rectangle 7"/>
          <p:cNvSpPr/>
          <p:nvPr/>
        </p:nvSpPr>
        <p:spPr>
          <a:xfrm>
            <a:off x="3390138" y="1664208"/>
            <a:ext cx="2567178" cy="224028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Inter"/>
                <a:ea typeface="Microsoft YaHei"/>
              </a:rPr>
              <a:t>公共充电设施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Source Serif 4"/>
                <a:ea typeface="Microsoft YaHei"/>
              </a:rPr>
              <a:t>471.7万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Inter"/>
                <a:ea typeface="Microsoft YaHei"/>
              </a:rPr>
              <a:t>公共充电设施（枪）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A34A"/>
                </a:solidFill>
                <a:latin typeface="Inter"/>
                <a:ea typeface="Microsoft YaHei"/>
              </a:rPr>
              <a:t>同比 +31.8%</a:t>
            </a:r>
          </a:p>
        </p:txBody>
      </p:sp>
      <p:sp>
        <p:nvSpPr>
          <p:cNvPr id="9" name="Rectangle 8"/>
          <p:cNvSpPr/>
          <p:nvPr/>
        </p:nvSpPr>
        <p:spPr>
          <a:xfrm>
            <a:off x="6231636" y="1664208"/>
            <a:ext cx="2567178" cy="224028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F5F2EC"/>
                </a:solidFill>
                <a:latin typeface="Inter"/>
                <a:ea typeface="Microsoft YaHei"/>
              </a:rPr>
              <a:t>市场规模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F5F2EC"/>
                </a:solidFill>
                <a:latin typeface="Source Serif 4"/>
                <a:ea typeface="Microsoft YaHei"/>
              </a:rPr>
              <a:t>1500亿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5F2EC"/>
                </a:solidFill>
                <a:latin typeface="Inter"/>
                <a:ea typeface="Microsoft YaHei"/>
              </a:rPr>
              <a:t>2024年市场规模（元）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5F2EC"/>
                </a:solidFill>
                <a:latin typeface="Inter"/>
                <a:ea typeface="Microsoft YaHei"/>
              </a:rPr>
              <a:t>2029年预计达4200亿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73134" y="1664208"/>
            <a:ext cx="2567178" cy="224028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Inter"/>
                <a:ea typeface="Microsoft YaHei"/>
              </a:rPr>
              <a:t>平均充电功率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Source Serif 4"/>
                <a:ea typeface="Microsoft YaHei"/>
              </a:rPr>
              <a:t>46.53kW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Inter"/>
                <a:ea typeface="Microsoft YaHei"/>
              </a:rPr>
              <a:t>公共桩平均功率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A34A"/>
                </a:solidFill>
                <a:latin typeface="Inter"/>
                <a:ea typeface="Microsoft YaHei"/>
              </a:rPr>
              <a:t>充电效率同比 +33%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4160520"/>
            <a:ext cx="11091672" cy="1371600"/>
          </a:xfrm>
          <a:prstGeom prst="rect">
            <a:avLst/>
          </a:prstGeom>
          <a:solidFill>
            <a:srgbClr val="F0F1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rIns="228600" tIns="137160"/>
          <a:lstStyle/>
          <a:p>
            <a:pPr algn="l"/>
            <a:r>
              <a:rPr sz="1200" b="1">
                <a:solidFill>
                  <a:srgbClr val="C8A55A"/>
                </a:solidFill>
                <a:latin typeface="Inter"/>
                <a:ea typeface="Microsoft YaHei"/>
              </a:rPr>
              <a:t>趋势洞察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Inter"/>
                <a:ea typeface="Microsoft YaHei"/>
              </a:rPr>
              <a:t>·  私桩爆发：私人充电设施1537.5万个（+82%），占比76.5%，主导增量市场</a:t>
            </a:r>
          </a:p>
          <a:p>
            <a:pPr algn="l">
              <a:spcBef>
                <a:spcPts val="300"/>
              </a:spcBef>
            </a:pPr>
            <a:r>
              <a:rPr sz="1200">
                <a:solidFill>
                  <a:srgbClr val="1C2028"/>
                </a:solidFill>
                <a:latin typeface="Inter"/>
                <a:ea typeface="Microsoft YaHei"/>
              </a:rPr>
              <a:t>·  大功率化：250kW以上超充规模成型，公共桩平均功率与效率同步提升</a:t>
            </a:r>
          </a:p>
          <a:p>
            <a:pPr algn="l">
              <a:spcBef>
                <a:spcPts val="300"/>
              </a:spcBef>
            </a:pPr>
            <a:r>
              <a:rPr sz="1200">
                <a:solidFill>
                  <a:srgbClr val="1C2028"/>
                </a:solidFill>
                <a:latin typeface="Inter"/>
                <a:ea typeface="Microsoft YaHei"/>
              </a:rPr>
              <a:t>·  集中度缓降：TOP5份额降至61.1%（-4.3pct），区域化与场景化窗口打开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4160520"/>
            <a:ext cx="50800" cy="137160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总量跨越两千万大关，市场规模五年翻倍；功率升级与私桩普及构成双增长引擎，结构性机会向高功率与下沉市场迁移。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03  主要商业模式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四类模式分化竞争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627632"/>
            <a:ext cx="5367528" cy="84124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MODEL 01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运营商主导（重资产）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468880"/>
            <a:ext cx="5367528" cy="1042416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代表：特来电、星星充电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自建自营，靠充电服务费+电费差价盈利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规模效应强，但资金承压、回报周期长</a:t>
            </a:r>
          </a:p>
        </p:txBody>
      </p:sp>
      <p:sp>
        <p:nvSpPr>
          <p:cNvPr id="9" name="Rectangle 8"/>
          <p:cNvSpPr/>
          <p:nvPr/>
        </p:nvSpPr>
        <p:spPr>
          <a:xfrm>
            <a:off x="6272784" y="1627632"/>
            <a:ext cx="5367528" cy="841248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MODEL 02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第三方平台聚合（轻资产）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72784" y="2468880"/>
            <a:ext cx="5367528" cy="1042416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代表：云快充、小桔充电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不建桩，SaaS订阅+流量分成+广告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扩张快、资产轻，但可控性与议价力弱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3675887"/>
            <a:ext cx="5367528" cy="841248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MODEL 03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车企自建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4517135"/>
            <a:ext cx="5367528" cy="1042416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代表：特斯拉、蔚来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销售+配套闭环，充电体验极致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品牌黏性强，但跨品牌性价比偏低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72784" y="3675887"/>
            <a:ext cx="5367528" cy="8412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MODEL 04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政府 / 国企主导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2784" y="4517135"/>
            <a:ext cx="5367528" cy="1042416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代表：国家电网、南方电网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聚焦高速服务区与公益场景，服务费低</a:t>
            </a:r>
          </a:p>
          <a:p>
            <a:pPr algn="l">
              <a:spcBef>
                <a:spcPts val="600"/>
              </a:spcBef>
            </a:pPr>
            <a:r>
              <a:rPr sz="1150">
                <a:solidFill>
                  <a:srgbClr val="1C2028"/>
                </a:solidFill>
                <a:latin typeface="Inter"/>
                <a:ea typeface="Microsoft YaHei"/>
              </a:rPr>
              <a:t>·  稳定性强，但城市布局与市场化偏慢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重资产拼规模与生态，轻资产拼流量与效率；单一服务费难以盈利，增值服务与能源调度是破局关键。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04  竞争格局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头部领跑，集中度缓降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783080"/>
            <a:ext cx="6126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C2028"/>
                </a:solidFill>
                <a:latin typeface="Source Serif 4"/>
                <a:ea typeface="Microsoft YaHei"/>
              </a:rPr>
              <a:t>2025年公共充电运营商市场份额</a:t>
            </a:r>
          </a:p>
          <a:p>
            <a:pPr algn="l">
              <a:spcBef>
                <a:spcPts val="200"/>
              </a:spcBef>
            </a:pPr>
            <a:r>
              <a:rPr sz="1100">
                <a:solidFill>
                  <a:srgbClr val="766E64"/>
                </a:solidFill>
                <a:latin typeface="Inter"/>
                <a:ea typeface="Microsoft YaHei"/>
              </a:rPr>
              <a:t>特来电、星星充电、云快充三强合计约 47.7%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23160"/>
            <a:ext cx="1960473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Inter"/>
                <a:ea typeface="Microsoft YaHei"/>
              </a:rPr>
              <a:t>特来电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72354" y="2423160"/>
            <a:ext cx="1102766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Inter"/>
                <a:ea typeface="Microsoft YaHei"/>
              </a:rPr>
              <a:t>18.0%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727960"/>
            <a:ext cx="6126480" cy="134112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2727960"/>
            <a:ext cx="1102766" cy="134112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53512"/>
            <a:ext cx="1960473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Inter"/>
                <a:ea typeface="Microsoft YaHei"/>
              </a:rPr>
              <a:t>星星充电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2354" y="2953512"/>
            <a:ext cx="1102766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Inter"/>
                <a:ea typeface="Microsoft YaHei"/>
              </a:rPr>
              <a:t>15.0%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258312"/>
            <a:ext cx="6126480" cy="134112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3258312"/>
            <a:ext cx="918972" cy="134112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3483864"/>
            <a:ext cx="1960473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Inter"/>
                <a:ea typeface="Microsoft YaHei"/>
              </a:rPr>
              <a:t>云快充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72354" y="3483864"/>
            <a:ext cx="1102766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Inter"/>
                <a:ea typeface="Microsoft YaHei"/>
              </a:rPr>
              <a:t>14.7%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3788664"/>
            <a:ext cx="6126480" cy="134112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48640" y="3788664"/>
            <a:ext cx="900592" cy="134112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4014216"/>
            <a:ext cx="1960473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Inter"/>
                <a:ea typeface="Microsoft YaHei"/>
              </a:rPr>
              <a:t>滴滴 / 小桔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72354" y="4014216"/>
            <a:ext cx="1102766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Inter"/>
                <a:ea typeface="Microsoft YaHei"/>
              </a:rPr>
              <a:t>约 8%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319016"/>
            <a:ext cx="6126480" cy="134112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319016"/>
            <a:ext cx="490118" cy="134112"/>
          </a:xfrm>
          <a:prstGeom prst="roundRect">
            <a:avLst>
              <a:gd name="adj" fmla="val 50000"/>
            </a:avLst>
          </a:prstGeom>
          <a:solidFill>
            <a:srgbClr val="878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4544568"/>
            <a:ext cx="1960473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Inter"/>
                <a:ea typeface="Microsoft YaHei"/>
              </a:rPr>
              <a:t>国家电网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72354" y="4544568"/>
            <a:ext cx="1102766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Inter"/>
                <a:ea typeface="Microsoft YaHei"/>
              </a:rPr>
              <a:t>4.1%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4849368"/>
            <a:ext cx="6126480" cy="134112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48640" y="4849368"/>
            <a:ext cx="251185" cy="134112"/>
          </a:xfrm>
          <a:prstGeom prst="roundRect">
            <a:avLst>
              <a:gd name="adj" fmla="val 50000"/>
            </a:avLst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640" y="4983480"/>
            <a:ext cx="61264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i="1">
                <a:solidFill>
                  <a:srgbClr val="766E64"/>
                </a:solidFill>
                <a:latin typeface="Inter"/>
                <a:ea typeface="Microsoft YaHei"/>
              </a:rPr>
              <a:t>注：份额为公共充电设施运营口径，数据源于充电联盟2025年度统计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995160" y="1783080"/>
            <a:ext cx="4645152" cy="64008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/>
          <a:lstStyle/>
          <a:p>
            <a:pPr algn="l"/>
            <a:r>
              <a:rPr sz="1400" b="1">
                <a:solidFill>
                  <a:srgbClr val="F5F2EC"/>
                </a:solidFill>
                <a:latin typeface="Source Serif 4"/>
                <a:ea typeface="Microsoft YaHei"/>
              </a:rPr>
              <a:t>市场集中度演变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995160" y="2423160"/>
            <a:ext cx="4645152" cy="2971800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 tIns="160000"/>
          <a:lstStyle/>
          <a:p>
            <a:pPr algn="l"/>
            <a:r>
              <a:rPr sz="1500" b="1">
                <a:solidFill>
                  <a:srgbClr val="0F2044"/>
                </a:solidFill>
                <a:latin typeface="Source Serif 4"/>
                <a:ea typeface="Microsoft YaHei"/>
              </a:rPr>
              <a:t>TOP5  61.1%</a:t>
            </a:r>
          </a:p>
          <a:p>
            <a:pPr algn="l">
              <a:spcBef>
                <a:spcPts val="100"/>
              </a:spcBef>
            </a:pPr>
            <a:r>
              <a:rPr sz="1050">
                <a:solidFill>
                  <a:srgbClr val="766E64"/>
                </a:solidFill>
                <a:latin typeface="Inter"/>
                <a:ea typeface="Microsoft YaHei"/>
              </a:rPr>
              <a:t>同比 -4.3 pct，头部份额松动</a:t>
            </a:r>
          </a:p>
          <a:p>
            <a:pPr algn="l">
              <a:spcBef>
                <a:spcPts val="1000"/>
              </a:spcBef>
            </a:pPr>
            <a:r>
              <a:rPr sz="1100" b="1">
                <a:solidFill>
                  <a:srgbClr val="1C2028"/>
                </a:solidFill>
                <a:latin typeface="Inter"/>
                <a:ea typeface="Microsoft YaHei"/>
              </a:rPr>
              <a:t>TOP10  75.2%（-5.3pct） ·  TOP15  82.2%（-4.9pct）</a:t>
            </a:r>
          </a:p>
          <a:p>
            <a:pPr algn="l">
              <a:spcBef>
                <a:spcPts val="12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中小运营商借区域化、场景化布局快速崛起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车企自建充电网络加速，分流公共市场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国家队份额稀释，聚焦高速与公益场景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“一超多强”格局松动，区域化与场景化窗口打开，为新进入者留出差异化卡位空间。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05  标杆企业概览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三种基因，三条路径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664208"/>
            <a:ext cx="3511296" cy="84124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特来电 · 重资产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规模为王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505456"/>
            <a:ext cx="3511296" cy="2926080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公共终端约90万台（直流54万）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市占率约19%，全国第一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2025充电网营收49.7亿元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累计充电量近590亿度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自研充电模块，向虚拟电厂转型</a:t>
            </a:r>
          </a:p>
        </p:txBody>
      </p:sp>
      <p:sp>
        <p:nvSpPr>
          <p:cNvPr id="9" name="Rectangle 8"/>
          <p:cNvSpPr/>
          <p:nvPr/>
        </p:nvSpPr>
        <p:spPr>
          <a:xfrm>
            <a:off x="4334256" y="1664208"/>
            <a:ext cx="3511296" cy="841248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星星充电 · 轻资产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生态整合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34256" y="2505456"/>
            <a:ext cx="3511296" cy="2926080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公共终端约73万台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市占率15%，行业第二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众筹建桩+车企生态（50+家）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960kW超充，支持1000V平台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设备+平台双轮，全球化布局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19872" y="1664208"/>
            <a:ext cx="3511296" cy="841248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0" tIns="118880"/>
          <a:lstStyle/>
          <a:p>
            <a:pPr algn="l"/>
            <a:r>
              <a:rPr sz="1000" b="1">
                <a:solidFill>
                  <a:srgbClr val="F6F3ED"/>
                </a:solidFill>
                <a:latin typeface="Inter"/>
                <a:ea typeface="Microsoft YaHei"/>
              </a:rPr>
              <a:t>云快充 · 平台型</a:t>
            </a:r>
          </a:p>
          <a:p>
            <a:pPr algn="l">
              <a:spcBef>
                <a:spcPts val="200"/>
              </a:spcBef>
            </a:pPr>
            <a:r>
              <a:rPr sz="1500" b="1">
                <a:solidFill>
                  <a:srgbClr val="F5F2EC"/>
                </a:solidFill>
                <a:latin typeface="Source Serif 4"/>
                <a:ea typeface="Microsoft YaHei"/>
              </a:rPr>
              <a:t>流量聚合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19872" y="2505456"/>
            <a:ext cx="3511296" cy="2926080"/>
          </a:xfrm>
          <a:prstGeom prst="rect">
            <a:avLst/>
          </a:prstGeom>
          <a:solidFill>
            <a:srgbClr val="F5F2EC"/>
          </a:solidFill>
          <a:ln w="12700">
            <a:solidFill>
              <a:srgbClr val="A5A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28000"/>
          <a:lstStyle/>
          <a:p>
            <a:pPr algn="l"/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公共终端约70万台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市占率14.7%，行业第三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接入4.5万家运营商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覆盖380+城市，兼容95%品牌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SaaS中立平台，与83%车企合作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规模型、生态型、平台型三种范式并存；客户可依自身资源禀赋择优借鉴，而非全盘复制单一模式。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06  标杆企业多维对比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能力画像与维度对标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8640" y="1691640"/>
          <a:ext cx="11091672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960"/>
                <a:gridCol w="3041904"/>
                <a:gridCol w="3041904"/>
                <a:gridCol w="3041904"/>
              </a:tblGrid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250" b="1">
                          <a:solidFill>
                            <a:srgbClr val="F5F2EC"/>
                          </a:solidFill>
                          <a:latin typeface="Source Serif 4"/>
                        </a:rPr>
                        <a:t>对比维度</a:t>
                      </a:r>
                    </a:p>
                  </a:txBody>
                  <a:tcPr marL="91440" marR="91440" marT="45720" marB="45720" anchor="ctr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1">
                          <a:solidFill>
                            <a:srgbClr val="F5F2EC"/>
                          </a:solidFill>
                          <a:latin typeface="Source Serif 4"/>
                        </a:rPr>
                        <a:t>特来电</a:t>
                      </a:r>
                    </a:p>
                  </a:txBody>
                  <a:tcPr marL="91440" marR="91440" marT="45720" marB="45720" anchor="ctr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1">
                          <a:solidFill>
                            <a:srgbClr val="F5F2EC"/>
                          </a:solidFill>
                          <a:latin typeface="Source Serif 4"/>
                        </a:rPr>
                        <a:t>星星充电</a:t>
                      </a:r>
                    </a:p>
                  </a:txBody>
                  <a:tcPr marL="91440" marR="91440" marT="45720" marB="45720" anchor="ctr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1">
                          <a:solidFill>
                            <a:srgbClr val="F5F2EC"/>
                          </a:solidFill>
                          <a:latin typeface="Source Serif 4"/>
                        </a:rPr>
                        <a:t>云快充</a:t>
                      </a:r>
                    </a:p>
                  </a:txBody>
                  <a:tcPr marL="91440" marR="91440" marT="45720" marB="45720" anchor="ctr">
                    <a:solidFill>
                      <a:srgbClr val="0F2044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2044"/>
                          </a:solidFill>
                          <a:latin typeface="Source Serif 4"/>
                        </a:rPr>
                        <a:t>商业模式</a:t>
                      </a:r>
                    </a:p>
                  </a:txBody>
                  <a:tcPr marL="91440" marR="91440" marT="45720" marB="45720" anchor="ctr">
                    <a:solidFill>
                      <a:srgbClr val="E7E8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重资产自营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设备 + 平台双轮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SaaS 聚合平台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2044"/>
                          </a:solidFill>
                          <a:latin typeface="Source Serif 4"/>
                        </a:rPr>
                        <a:t>市占率 / 桩量</a:t>
                      </a:r>
                    </a:p>
                  </a:txBody>
                  <a:tcPr marL="91440" marR="91440" marT="45720" marB="45720" anchor="ctr">
                    <a:solidFill>
                      <a:srgbClr val="E7E8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C2028"/>
                          </a:solidFill>
                          <a:latin typeface="Inter"/>
                        </a:rPr>
                        <a:t>约19% · 90万台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C2028"/>
                          </a:solidFill>
                          <a:latin typeface="Inter"/>
                        </a:rPr>
                        <a:t>15% · 73万台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C2028"/>
                          </a:solidFill>
                          <a:latin typeface="Inter"/>
                        </a:rPr>
                        <a:t>14.7% · 70万台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2044"/>
                          </a:solidFill>
                          <a:latin typeface="Source Serif 4"/>
                        </a:rPr>
                        <a:t>资产模式</a:t>
                      </a:r>
                    </a:p>
                  </a:txBody>
                  <a:tcPr marL="91440" marR="91440" marT="45720" marB="45720" anchor="ctr">
                    <a:solidFill>
                      <a:srgbClr val="E7E8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重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中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轻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2044"/>
                          </a:solidFill>
                          <a:latin typeface="Source Serif 4"/>
                        </a:rPr>
                        <a:t>核心优势</a:t>
                      </a:r>
                    </a:p>
                  </a:txBody>
                  <a:tcPr marL="91440" marR="91440" marT="45720" marB="45720" anchor="ctr">
                    <a:solidFill>
                      <a:srgbClr val="E7E8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自研模块 + 充电网 + 虚拟电厂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车企生态 + 全球化 + 超充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中立 + 广覆盖 + 车企合作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2044"/>
                          </a:solidFill>
                          <a:latin typeface="Source Serif 4"/>
                        </a:rPr>
                        <a:t>主要短板</a:t>
                      </a:r>
                    </a:p>
                  </a:txBody>
                  <a:tcPr marL="91440" marR="91440" marT="45720" marB="45720" anchor="ctr">
                    <a:solidFill>
                      <a:srgbClr val="E7E8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资金承压，回报周期长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C端口碑与资金链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C2028"/>
                          </a:solidFill>
                          <a:latin typeface="Inter"/>
                        </a:rPr>
                        <a:t>无自有资产，议价弱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</a:tr>
              <a:tr h="529050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2044"/>
                          </a:solidFill>
                          <a:latin typeface="Source Serif 4"/>
                        </a:rPr>
                        <a:t>盈利状况</a:t>
                      </a:r>
                    </a:p>
                  </a:txBody>
                  <a:tcPr marL="91440" marR="91440" marT="45720" marB="45720" anchor="ctr">
                    <a:solidFill>
                      <a:srgbClr val="E7E8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C2028"/>
                          </a:solidFill>
                          <a:latin typeface="Inter"/>
                        </a:rPr>
                        <a:t>2024净利2.9亿，扭亏为盈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C2028"/>
                          </a:solidFill>
                          <a:latin typeface="Inter"/>
                        </a:rPr>
                        <a:t>设备销售为主，运营待证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C2028"/>
                          </a:solidFill>
                          <a:latin typeface="Inter"/>
                        </a:rPr>
                        <a:t>平台服务费，规模待放量</a:t>
                      </a:r>
                    </a:p>
                  </a:txBody>
                  <a:tcPr marL="91440" marR="91440" marT="45720" marB="45720" anchor="ctr">
                    <a:solidFill>
                      <a:srgbClr val="F5F2EC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三家分别代表“硬科技重资产、软硬一体生态、纯平台流量”路径；服务费单一模式均未跑通，盈利须靠生态与能源调度。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07  行业机会与风险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机会与挑战并存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627632"/>
            <a:ext cx="5477256" cy="1842515"/>
          </a:xfrm>
          <a:prstGeom prst="rect">
            <a:avLst/>
          </a:prstGeom>
          <a:solidFill>
            <a:srgbClr val="F5F2EC"/>
          </a:solidFill>
          <a:ln w="19050">
            <a:solidFill>
              <a:srgbClr val="0F2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37160"/>
          <a:lstStyle/>
          <a:p>
            <a:pPr algn="l"/>
            <a:r>
              <a:rPr sz="1600" b="1">
                <a:solidFill>
                  <a:srgbClr val="0F2044"/>
                </a:solidFill>
                <a:latin typeface="Source Serif 4"/>
                <a:ea typeface="Microsoft YaHei"/>
              </a:rPr>
              <a:t>增长驱动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新能源车渗透率突破50%，需求刚性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政策“三年倍增”行动方案护航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大功率超充加速普及，体验升级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车桩比持续优化，补能缺口收窄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627632"/>
            <a:ext cx="60960" cy="1842515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163056" y="1627632"/>
            <a:ext cx="5477256" cy="1842515"/>
          </a:xfrm>
          <a:prstGeom prst="rect">
            <a:avLst/>
          </a:prstGeom>
          <a:solidFill>
            <a:srgbClr val="F5F2EC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37160"/>
          <a:lstStyle/>
          <a:p>
            <a:pPr algn="l"/>
            <a:r>
              <a:rPr sz="1600" b="1">
                <a:solidFill>
                  <a:srgbClr val="A6332A"/>
                </a:solidFill>
                <a:latin typeface="Source Serif 4"/>
                <a:ea typeface="Microsoft YaHei"/>
              </a:rPr>
              <a:t>进入壁垒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头部企业规模与生态护城河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重资产模式资金门槛高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电网接入、选址与土地约束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运维与安全标准持续提升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63056" y="1627632"/>
            <a:ext cx="60960" cy="1842515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3607307"/>
            <a:ext cx="5477256" cy="1842515"/>
          </a:xfrm>
          <a:prstGeom prst="rect">
            <a:avLst/>
          </a:prstGeom>
          <a:solidFill>
            <a:srgbClr val="F5F2EC"/>
          </a:solidFill>
          <a:ln w="1905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37160"/>
          <a:lstStyle/>
          <a:p>
            <a:pPr algn="l"/>
            <a:r>
              <a:rPr sz="1600" b="1">
                <a:solidFill>
                  <a:srgbClr val="C8A55A"/>
                </a:solidFill>
                <a:latin typeface="Source Serif 4"/>
                <a:ea typeface="Microsoft YaHei"/>
              </a:rPr>
              <a:t>机会窗口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县域农村蓝海，地方补贴高达30%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重卡补能爆发（渗透率28.9%→40%）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光储充一体化降本增效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增值服务变现与虚拟电厂调度收益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607307"/>
            <a:ext cx="60960" cy="1842515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63056" y="3607307"/>
            <a:ext cx="5477256" cy="1842515"/>
          </a:xfrm>
          <a:prstGeom prst="rect">
            <a:avLst/>
          </a:prstGeom>
          <a:solidFill>
            <a:srgbClr val="F5F2EC"/>
          </a:solidFill>
          <a:ln w="19050">
            <a:solidFill>
              <a:srgbClr val="766E6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37160"/>
          <a:lstStyle/>
          <a:p>
            <a:pPr algn="l"/>
            <a:r>
              <a:rPr sz="1600" b="1">
                <a:solidFill>
                  <a:srgbClr val="766E64"/>
                </a:solidFill>
                <a:latin typeface="Source Serif 4"/>
                <a:ea typeface="Microsoft YaHei"/>
              </a:rPr>
              <a:t>主要风险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单桩日均利用率仅约12.7%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服务费价格战压缩利润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技术迭代加速淘汰存量旧桩</a:t>
            </a:r>
          </a:p>
          <a:p>
            <a:pPr algn="l">
              <a:spcBef>
                <a:spcPts val="600"/>
              </a:spcBef>
            </a:pPr>
            <a:r>
              <a:rPr sz="1100">
                <a:solidFill>
                  <a:srgbClr val="1C2028"/>
                </a:solidFill>
                <a:latin typeface="Inter"/>
                <a:ea typeface="Microsoft YaHei"/>
              </a:rPr>
              <a:t>·  补贴退坡与重资产4-6年回报周期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63056" y="3607307"/>
            <a:ext cx="60960" cy="1842515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机会大于风险，但盈利依赖提升利用率与构建生态；建议避开一线城市红海，卡位差异化场景与下沉市场。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10789920" y="38404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C8A55A"/>
                </a:solidFill>
                <a:latin typeface="Inter"/>
                <a:ea typeface="Microsoft YaHei"/>
              </a:rP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9601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Inter"/>
                <a:ea typeface="Microsoft YaHei"/>
              </a:rPr>
              <a:t>08  客户进入建议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13232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F2044"/>
                </a:solidFill>
                <a:latin typeface="Source Serif 4"/>
                <a:ea typeface="Microsoft YaHei"/>
              </a:rPr>
              <a:t>差异化卡位，轻资产起步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426464"/>
            <a:ext cx="1463040" cy="3175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72768"/>
            <a:ext cx="11091672" cy="475488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rIns="18288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建议进入模式</a:t>
            </a:r>
          </a:p>
          <a:p>
            <a:pPr algn="l">
              <a:spcBef>
                <a:spcPts val="100"/>
              </a:spcBef>
            </a:pPr>
            <a:r>
              <a:rPr sz="1200" b="1">
                <a:solidFill>
                  <a:srgbClr val="0F2044"/>
                </a:solidFill>
                <a:latin typeface="Source Serif 4"/>
                <a:ea typeface="Microsoft YaHei"/>
              </a:rPr>
              <a:t>运营商主导 + 平台合作：重资产控核心场站，轻资产借平台流量，发挥本地能源与政企资源优势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572768"/>
            <a:ext cx="50800" cy="4754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" name="Connector 8"/>
          <p:cNvCxnSpPr/>
          <p:nvPr/>
        </p:nvCxnSpPr>
        <p:spPr>
          <a:xfrm>
            <a:off x="548640" y="2606040"/>
            <a:ext cx="11091672" cy="0"/>
          </a:xfrm>
          <a:prstGeom prst="line">
            <a:avLst/>
          </a:prstGeom>
          <a:ln w="19050">
            <a:solidFill>
              <a:srgbClr val="766E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41020" y="2514600"/>
            <a:ext cx="15240" cy="182880"/>
          </a:xfrm>
          <a:prstGeom prst="rect">
            <a:avLst/>
          </a:prstGeom>
          <a:solidFill>
            <a:srgbClr val="0F20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" y="2286000"/>
            <a:ext cx="914400" cy="228600"/>
          </a:xfrm>
          <a:prstGeom prst="rect">
            <a:avLst/>
          </a:prstGeom>
          <a:noFill/>
        </p:spPr>
        <p:txBody>
          <a:bodyPr wrap="none" anchor="b">
            <a:spAutoFit/>
          </a:bodyPr>
          <a:lstStyle/>
          <a:p>
            <a:pPr algn="ctr"/>
            <a:r>
              <a:rPr sz="1000" b="1">
                <a:solidFill>
                  <a:srgbClr val="766E64"/>
                </a:solidFill>
                <a:latin typeface="Inter"/>
                <a:ea typeface="Microsoft YaHei"/>
              </a:rPr>
              <a:t>M0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38244" y="2514600"/>
            <a:ext cx="15240" cy="182880"/>
          </a:xfrm>
          <a:prstGeom prst="rect">
            <a:avLst/>
          </a:prstGeom>
          <a:solidFill>
            <a:srgbClr val="0F20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88664" y="2286000"/>
            <a:ext cx="914400" cy="228600"/>
          </a:xfrm>
          <a:prstGeom prst="rect">
            <a:avLst/>
          </a:prstGeom>
          <a:noFill/>
        </p:spPr>
        <p:txBody>
          <a:bodyPr wrap="none" anchor="b">
            <a:spAutoFit/>
          </a:bodyPr>
          <a:lstStyle/>
          <a:p>
            <a:pPr algn="ctr"/>
            <a:r>
              <a:rPr sz="1000" b="1">
                <a:solidFill>
                  <a:srgbClr val="766E64"/>
                </a:solidFill>
                <a:latin typeface="Inter"/>
                <a:ea typeface="Microsoft YaHei"/>
              </a:rPr>
              <a:t>M6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35468" y="2514600"/>
            <a:ext cx="15240" cy="182880"/>
          </a:xfrm>
          <a:prstGeom prst="rect">
            <a:avLst/>
          </a:prstGeom>
          <a:solidFill>
            <a:srgbClr val="0F20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85888" y="2286000"/>
            <a:ext cx="914400" cy="228600"/>
          </a:xfrm>
          <a:prstGeom prst="rect">
            <a:avLst/>
          </a:prstGeom>
          <a:noFill/>
        </p:spPr>
        <p:txBody>
          <a:bodyPr wrap="none" anchor="b">
            <a:spAutoFit/>
          </a:bodyPr>
          <a:lstStyle/>
          <a:p>
            <a:pPr algn="ctr"/>
            <a:r>
              <a:rPr sz="1000" b="1">
                <a:solidFill>
                  <a:srgbClr val="766E64"/>
                </a:solidFill>
                <a:latin typeface="Inter"/>
                <a:ea typeface="Microsoft YaHei"/>
              </a:rPr>
              <a:t>M18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632692" y="2514600"/>
            <a:ext cx="15240" cy="182880"/>
          </a:xfrm>
          <a:prstGeom prst="rect">
            <a:avLst/>
          </a:prstGeom>
          <a:solidFill>
            <a:srgbClr val="0F20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83112" y="2286000"/>
            <a:ext cx="914400" cy="228600"/>
          </a:xfrm>
          <a:prstGeom prst="rect">
            <a:avLst/>
          </a:prstGeom>
          <a:noFill/>
        </p:spPr>
        <p:txBody>
          <a:bodyPr wrap="none" anchor="b">
            <a:spAutoFit/>
          </a:bodyPr>
          <a:lstStyle/>
          <a:p>
            <a:pPr algn="ctr"/>
            <a:r>
              <a:rPr sz="1000" b="1">
                <a:solidFill>
                  <a:srgbClr val="766E64"/>
                </a:solidFill>
                <a:latin typeface="Inter"/>
                <a:ea typeface="Microsoft YaHei"/>
              </a:rPr>
              <a:t>M36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4360" y="2743200"/>
            <a:ext cx="3605784" cy="41148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/>
          <a:lstStyle/>
          <a:p>
            <a:pPr algn="ctr"/>
            <a:r>
              <a:rPr sz="1100" b="1">
                <a:solidFill>
                  <a:srgbClr val="F5F2EC"/>
                </a:solidFill>
                <a:latin typeface="Inter"/>
                <a:ea typeface="Microsoft YaHei"/>
              </a:rPr>
              <a:t>0–6 个月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1584" y="2743200"/>
            <a:ext cx="3605784" cy="411480"/>
          </a:xfrm>
          <a:prstGeom prst="rect">
            <a:avLst/>
          </a:prstGeom>
          <a:solidFill>
            <a:srgbClr val="5762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/>
          <a:lstStyle/>
          <a:p>
            <a:pPr algn="ctr"/>
            <a:r>
              <a:rPr sz="1100" b="1">
                <a:solidFill>
                  <a:srgbClr val="F5F2EC"/>
                </a:solidFill>
                <a:latin typeface="Inter"/>
                <a:ea typeface="Microsoft YaHei"/>
              </a:rPr>
              <a:t>6–18 个月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988808" y="2743200"/>
            <a:ext cx="3605784" cy="411480"/>
          </a:xfrm>
          <a:prstGeom prst="rect">
            <a:avLst/>
          </a:prstGeom>
          <a:solidFill>
            <a:srgbClr val="1C20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/>
          <a:lstStyle/>
          <a:p>
            <a:pPr algn="ctr"/>
            <a:r>
              <a:rPr sz="1100" b="1">
                <a:solidFill>
                  <a:srgbClr val="F5F2EC"/>
                </a:solidFill>
                <a:latin typeface="Inter"/>
                <a:ea typeface="Microsoft YaHei"/>
              </a:rPr>
              <a:t>18 个月+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4360" y="3291840"/>
            <a:ext cx="3605784" cy="2148840"/>
          </a:xfrm>
          <a:prstGeom prst="rect">
            <a:avLst/>
          </a:prstGeom>
          <a:solidFill>
            <a:srgbClr val="F5F2EC"/>
          </a:solidFill>
          <a:ln w="9525">
            <a:solidFill>
              <a:srgbClr val="9F99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137160" rIns="137160" tIns="91440" wrap="square"/>
          <a:lstStyle/>
          <a:p>
            <a:pPr algn="l"/>
            <a:r>
              <a:rPr sz="900" b="1">
                <a:solidFill>
                  <a:srgbClr val="A6332A"/>
                </a:solidFill>
                <a:latin typeface="Inter"/>
                <a:ea typeface="Microsoft YaHei"/>
              </a:rPr>
              <a:t>PHASE 01</a:t>
            </a:r>
          </a:p>
          <a:p>
            <a:pPr algn="l">
              <a:spcBef>
                <a:spcPts val="200"/>
              </a:spcBef>
            </a:pPr>
            <a:r>
              <a:rPr sz="1200" b="1">
                <a:solidFill>
                  <a:srgbClr val="1C2028"/>
                </a:solidFill>
                <a:latin typeface="Source Serif 4"/>
                <a:ea typeface="Microsoft YaHei"/>
              </a:rPr>
              <a:t>试点验证</a:t>
            </a:r>
          </a:p>
          <a:p>
            <a:pPr algn="l">
              <a:spcBef>
                <a:spcPts val="800"/>
              </a:spcBef>
            </a:pPr>
            <a:r>
              <a:rPr sz="900" b="1">
                <a:solidFill>
                  <a:srgbClr val="766E64"/>
                </a:solidFill>
                <a:latin typeface="Inter"/>
                <a:ea typeface="Microsoft YaHei"/>
              </a:rPr>
              <a:t>交付清单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选址高价值场景：物流园/高速服务区/县域枢纽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部署60–180kW直流快充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接入聚合平台借流量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跑通单站经济模型</a:t>
            </a:r>
          </a:p>
          <a:p>
            <a:pPr algn="l">
              <a:spcBef>
                <a:spcPts val="800"/>
              </a:spcBef>
            </a:pPr>
            <a:r>
              <a:rPr sz="900" i="1">
                <a:solidFill>
                  <a:srgbClr val="0F2044"/>
                </a:solidFill>
                <a:latin typeface="Inter"/>
                <a:ea typeface="Microsoft YaHei"/>
              </a:rPr>
              <a:t>退出门槛  单站利用率 &gt;12%，回收模型验证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91584" y="3291840"/>
            <a:ext cx="3605784" cy="2148840"/>
          </a:xfrm>
          <a:prstGeom prst="rect">
            <a:avLst/>
          </a:prstGeom>
          <a:solidFill>
            <a:srgbClr val="F5F2EC"/>
          </a:solidFill>
          <a:ln w="9525">
            <a:solidFill>
              <a:srgbClr val="9F99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137160" rIns="137160" tIns="91440" wrap="square"/>
          <a:lstStyle/>
          <a:p>
            <a:pPr algn="l"/>
            <a:r>
              <a:rPr sz="900" b="1">
                <a:solidFill>
                  <a:srgbClr val="A6332A"/>
                </a:solidFill>
                <a:latin typeface="Inter"/>
                <a:ea typeface="Microsoft YaHei"/>
              </a:rPr>
              <a:t>PHASE 02</a:t>
            </a:r>
          </a:p>
          <a:p>
            <a:pPr algn="l">
              <a:spcBef>
                <a:spcPts val="200"/>
              </a:spcBef>
            </a:pPr>
            <a:r>
              <a:rPr sz="1200" b="1">
                <a:solidFill>
                  <a:srgbClr val="1C2028"/>
                </a:solidFill>
                <a:latin typeface="Source Serif 4"/>
                <a:ea typeface="Microsoft YaHei"/>
              </a:rPr>
              <a:t>区域复制</a:t>
            </a:r>
          </a:p>
          <a:p>
            <a:pPr algn="l">
              <a:spcBef>
                <a:spcPts val="800"/>
              </a:spcBef>
            </a:pPr>
            <a:r>
              <a:rPr sz="900" b="1">
                <a:solidFill>
                  <a:srgbClr val="766E64"/>
                </a:solidFill>
                <a:latin typeface="Inter"/>
                <a:ea typeface="Microsoft YaHei"/>
              </a:rPr>
              <a:t>交付清单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借力地方能源/电网资源共建共享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轻资产合伙人模式快速扩张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叠加光储充与增值服务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目标单站利用率 &gt;15%</a:t>
            </a:r>
          </a:p>
          <a:p>
            <a:pPr algn="l">
              <a:spcBef>
                <a:spcPts val="800"/>
              </a:spcBef>
            </a:pPr>
            <a:r>
              <a:rPr sz="900" i="1">
                <a:solidFill>
                  <a:srgbClr val="0F2044"/>
                </a:solidFill>
                <a:latin typeface="Inter"/>
                <a:ea typeface="Microsoft YaHei"/>
              </a:rPr>
              <a:t>退出门槛  区域网点 ≥20 座，单站盈亏平衡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88808" y="3291840"/>
            <a:ext cx="3605784" cy="2148840"/>
          </a:xfrm>
          <a:prstGeom prst="rect">
            <a:avLst/>
          </a:prstGeom>
          <a:solidFill>
            <a:srgbClr val="F5F2EC"/>
          </a:solidFill>
          <a:ln w="9525">
            <a:solidFill>
              <a:srgbClr val="9F99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137160" rIns="137160" tIns="91440" wrap="square"/>
          <a:lstStyle/>
          <a:p>
            <a:pPr algn="l"/>
            <a:r>
              <a:rPr sz="900" b="1">
                <a:solidFill>
                  <a:srgbClr val="A6332A"/>
                </a:solidFill>
                <a:latin typeface="Inter"/>
                <a:ea typeface="Microsoft YaHei"/>
              </a:rPr>
              <a:t>PHASE 03</a:t>
            </a:r>
          </a:p>
          <a:p>
            <a:pPr algn="l">
              <a:spcBef>
                <a:spcPts val="200"/>
              </a:spcBef>
            </a:pPr>
            <a:r>
              <a:rPr sz="1200" b="1">
                <a:solidFill>
                  <a:srgbClr val="1C2028"/>
                </a:solidFill>
                <a:latin typeface="Source Serif 4"/>
                <a:ea typeface="Microsoft YaHei"/>
              </a:rPr>
              <a:t>生态延伸</a:t>
            </a:r>
          </a:p>
          <a:p>
            <a:pPr algn="l">
              <a:spcBef>
                <a:spcPts val="800"/>
              </a:spcBef>
            </a:pPr>
            <a:r>
              <a:rPr sz="900" b="1">
                <a:solidFill>
                  <a:srgbClr val="766E64"/>
                </a:solidFill>
                <a:latin typeface="Inter"/>
                <a:ea typeface="Microsoft YaHei"/>
              </a:rPr>
              <a:t>交付清单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布局重卡超充与 V2G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参与虚拟电厂调度获收益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构建“充电+能源”综合服务商</a:t>
            </a:r>
          </a:p>
          <a:p>
            <a:pPr algn="l">
              <a:spcBef>
                <a:spcPts val="200"/>
              </a:spcBef>
            </a:pPr>
            <a:r>
              <a:rPr sz="1000">
                <a:solidFill>
                  <a:srgbClr val="1C2028"/>
                </a:solidFill>
                <a:latin typeface="Inter"/>
                <a:ea typeface="Microsoft YaHei"/>
              </a:rPr>
              <a:t>·  向能源运营平台演进</a:t>
            </a:r>
          </a:p>
          <a:p>
            <a:pPr algn="l">
              <a:spcBef>
                <a:spcPts val="800"/>
              </a:spcBef>
            </a:pPr>
            <a:r>
              <a:rPr sz="900" i="1">
                <a:solidFill>
                  <a:srgbClr val="0F2044"/>
                </a:solidFill>
                <a:latin typeface="Inter"/>
                <a:ea typeface="Microsoft YaHei"/>
              </a:rPr>
              <a:t>退出门槛  增值与能源收益占比 &gt;30%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5650992"/>
            <a:ext cx="11091672" cy="749808"/>
          </a:xfrm>
          <a:prstGeom prst="rect">
            <a:avLst/>
          </a:prstGeom>
          <a:solidFill>
            <a:srgbClr val="EEE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228600" tIns="91440" bIns="91440"/>
          <a:lstStyle/>
          <a:p>
            <a:pPr algn="l"/>
            <a:r>
              <a:rPr sz="1000" b="1">
                <a:solidFill>
                  <a:srgbClr val="C8A55A"/>
                </a:solidFill>
                <a:latin typeface="Inter"/>
                <a:ea typeface="Microsoft YaHei"/>
              </a:rPr>
              <a:t>咨询结论</a:t>
            </a:r>
          </a:p>
          <a:p>
            <a:pPr algn="l">
              <a:spcBef>
                <a:spcPts val="200"/>
              </a:spcBef>
            </a:pPr>
            <a:r>
              <a:rPr sz="1250" b="1">
                <a:solidFill>
                  <a:srgbClr val="0F2044"/>
                </a:solidFill>
                <a:latin typeface="Source Serif 4"/>
                <a:ea typeface="Microsoft YaHei"/>
              </a:rPr>
              <a:t>发挥本地能源与政企资源优势，以差异化场景+轻资产起步，分三阶段向综合能源运营商演进。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5650992"/>
            <a:ext cx="50800" cy="74980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6510528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i="1">
                <a:solidFill>
                  <a:srgbClr val="766E64"/>
                </a:solidFill>
                <a:latin typeface="Inter"/>
                <a:ea typeface="Microsoft YaHei"/>
              </a:rPr>
              <a:t>数据来源：中国电动汽车充电基础设施促进联盟、上市公司年报及公开资料整理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