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采用率</c:v>
                </c:pt>
              </c:strCache>
            </c:strRef>
          </c:tx>
          <c:spPr>
            <a:ln w="31750">
              <a:solidFill>
                <a:srgbClr val="C9A961"/>
              </a:solidFill>
            </a:ln>
          </c:spPr>
          <c:marker>
            <c:symbol val="circle"/>
            <c:size val="7"/>
            <c:spPr>
              <a:solidFill>
                <a:srgbClr val="E8C97A"/>
              </a:solidFill>
              <a:ln>
                <a:solidFill>
                  <a:srgbClr val="C9A961"/>
                </a:solidFill>
              </a:ln>
            </c:spPr>
          </c:marker>
          <c:cat>
            <c:strRef>
              <c:f>Sheet1!$A$2:$A$7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</c:v>
                </c:pt>
                <c:pt idx="1">
                  <c:v>15</c:v>
                </c:pt>
                <c:pt idx="2">
                  <c:v>28</c:v>
                </c:pt>
                <c:pt idx="3">
                  <c:v>42</c:v>
                </c:pt>
                <c:pt idx="4">
                  <c:v>58</c:v>
                </c:pt>
                <c:pt idx="5">
                  <c:v>72</c:v>
                </c:pt>
              </c:numCache>
            </c:numRef>
          </c:val>
          <c:smooth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6350">
            <a:solidFill>
              <a:srgbClr val="8A6D2E"/>
            </a:solidFill>
          </a:ln>
        </c:spPr>
        <c:txPr>
          <a:bodyPr/>
          <a:lstStyle/>
          <a:p>
            <a:pPr>
              <a:defRPr sz="900">
                <a:solidFill>
                  <a:srgbClr val="8A7F6F"/>
                </a:solidFill>
                <a:latin typeface="Microsoft YaHei"/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90.0"/>
          <c:min val="0.0"/>
        </c:scaling>
        <c:delete val="0"/>
        <c:axPos val="l"/>
        <c:majorGridlines>
          <c:spPr>
            <a:ln w="6350">
              <a:solidFill>
                <a:srgbClr val="2E2E2E"/>
              </a:solidFill>
            </a:ln>
          </c:spPr>
        </c:majorGridlines>
        <c:majorTickMark val="out"/>
        <c:minorTickMark val="none"/>
        <c:tickLblPos val="nextTo"/>
        <c:spPr>
          <a:ln w="6350">
            <a:solidFill>
              <a:srgbClr val="8A6D2E"/>
            </a:solidFill>
          </a:ln>
        </c:spPr>
        <c:txPr>
          <a:bodyPr/>
          <a:lstStyle/>
          <a:p>
            <a:pPr>
              <a:defRPr sz="900">
                <a:solidFill>
                  <a:srgbClr val="8A7F6F"/>
                </a:solidFill>
                <a:latin typeface="Microsoft YaHei"/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900">
          <a:solidFill>
            <a:srgbClr val="8A7F6F"/>
          </a:solidFill>
          <a:latin typeface="Microsoft YaHe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值</c:v>
                </c:pt>
              </c:strCache>
            </c:strRef>
          </c:tx>
          <c:spPr>
            <a:solidFill>
              <a:srgbClr val="C9A961"/>
            </a:solidFill>
            <a:ln>
              <a:noFill/>
            </a:ln>
          </c:spPr>
          <c:dPt>
            <c:idx val="0"/>
            <c:spPr>
              <a:solidFill>
                <a:srgbClr val="E8C97A"/>
              </a:solidFill>
              <a:ln>
                <a:noFill/>
              </a:ln>
            </c:spPr>
          </c:dPt>
          <c:dPt>
            <c:idx val="1"/>
            <c:spPr>
              <a:solidFill>
                <a:srgbClr val="C9A961"/>
              </a:solidFill>
              <a:ln>
                <a:noFill/>
              </a:ln>
            </c:spPr>
          </c:dPt>
          <c:dPt>
            <c:idx val="2"/>
            <c:spPr>
              <a:solidFill>
                <a:srgbClr val="C9A961"/>
              </a:solidFill>
              <a:ln>
                <a:noFill/>
              </a:ln>
            </c:spPr>
          </c:dPt>
          <c:dPt>
            <c:idx val="3"/>
            <c:spPr>
              <a:solidFill>
                <a:srgbClr val="C9A961"/>
              </a:solidFill>
              <a:ln>
                <a:noFill/>
              </a:ln>
            </c:spPr>
          </c:dPt>
          <c:dPt>
            <c:idx val="4"/>
            <c:spPr>
              <a:solidFill>
                <a:srgbClr val="B8964A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000" b="1">
                    <a:solidFill>
                      <a:srgbClr val="E8C97A"/>
                    </a:solidFill>
                    <a:latin typeface="Microsoft YaHe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写作辅助</c:v>
                </c:pt>
                <c:pt idx="1">
                  <c:v>会议提效</c:v>
                </c:pt>
                <c:pt idx="2">
                  <c:v>数据分析</c:v>
                </c:pt>
                <c:pt idx="3">
                  <c:v>协同流转</c:v>
                </c:pt>
                <c:pt idx="4">
                  <c:v>信息检索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38</c:v>
                </c:pt>
                <c:pt idx="2">
                  <c:v>52</c:v>
                </c:pt>
                <c:pt idx="3">
                  <c:v>30</c:v>
                </c:pt>
                <c:pt idx="4">
                  <c:v>60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6350">
            <a:solidFill>
              <a:srgbClr val="8A6D2E"/>
            </a:solidFill>
          </a:ln>
        </c:spPr>
        <c:txPr>
          <a:bodyPr/>
          <a:lstStyle/>
          <a:p>
            <a:pPr>
              <a:defRPr sz="900">
                <a:solidFill>
                  <a:srgbClr val="8A7F6F"/>
                </a:solidFill>
                <a:latin typeface="Microsoft YaHei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70.0"/>
          <c:min val="0.0"/>
        </c:scaling>
        <c:delete val="0"/>
        <c:axPos val="l"/>
        <c:majorGridlines>
          <c:spPr>
            <a:ln w="6350">
              <a:solidFill>
                <a:srgbClr val="2E2E2E"/>
              </a:solidFill>
            </a:ln>
          </c:spPr>
        </c:majorGridlines>
        <c:majorTickMark val="out"/>
        <c:minorTickMark val="none"/>
        <c:tickLblPos val="nextTo"/>
        <c:spPr>
          <a:ln w="6350">
            <a:solidFill>
              <a:srgbClr val="8A6D2E"/>
            </a:solidFill>
          </a:ln>
        </c:spPr>
        <c:txPr>
          <a:bodyPr/>
          <a:lstStyle/>
          <a:p>
            <a:pPr>
              <a:defRPr sz="900">
                <a:solidFill>
                  <a:srgbClr val="8A7F6F"/>
                </a:solidFill>
                <a:latin typeface="Microsoft YaHei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900">
          <a:solidFill>
            <a:srgbClr val="8A7F6F"/>
          </a:solidFill>
          <a:latin typeface="Microsoft YaHei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8778020" cy="6858000"/>
          </a:xfrm>
          <a:prstGeom prst="rect">
            <a:avLst/>
          </a:prstGeom>
          <a:solidFill>
            <a:srgbClr val="0B0B0B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B">
              <a:alpha val="1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10896" y="310896"/>
            <a:ext cx="11569903" cy="6236208"/>
          </a:xfrm>
          <a:prstGeom prst="rect">
            <a:avLst/>
          </a:prstGeom>
          <a:noFill/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234440"/>
            <a:ext cx="54864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ENTERPRISE  AI  · 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1627632"/>
            <a:ext cx="8686800" cy="1371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5400" b="1" i="0">
                <a:solidFill>
                  <a:srgbClr val="F3EDE0"/>
                </a:solidFill>
                <a:latin typeface="Microsoft YaHei"/>
              </a:rPr>
              <a:t>AI 办公实践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2788920"/>
            <a:ext cx="1554480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971800"/>
            <a:ext cx="8778240" cy="8229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800" b="0" i="0">
                <a:solidFill>
                  <a:srgbClr val="F3EDE0"/>
                </a:solidFill>
                <a:latin typeface="Microsoft YaHei"/>
              </a:rPr>
              <a:t>从效率工具到智能生产力 —— 企业级 AI 办公落地汇报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56432"/>
            <a:ext cx="877824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8A7F6F"/>
                </a:solidFill>
                <a:latin typeface="Microsoft YaHei"/>
              </a:rPr>
              <a:t>Practices of AI-Powered Workplace · A Client Briefing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989320"/>
            <a:ext cx="64008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智能办公事业部 · 解决方案中心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9855" y="5989320"/>
            <a:ext cx="24688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CONFIDENTIAL · 内部交流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0896" y="310896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10896" y="310896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1606479" y="310896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1835079" y="310896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10896" y="6501384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10896" y="6272784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606479" y="6501384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1835079" y="6272784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05 · OUTCOMES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落地成效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从认知到深度融合，采纳漏斗与量化收益双线验证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74519"/>
            <a:ext cx="6400800" cy="4526280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74519"/>
            <a:ext cx="82296" cy="452628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2011680"/>
            <a:ext cx="54864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F3EDE0"/>
                </a:solidFill>
                <a:latin typeface="Microsoft YaHei"/>
              </a:rPr>
              <a:t>AI 办公采纳漏斗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2286000"/>
            <a:ext cx="54864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全员触达 → 深度融合，逐级转化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8680" y="3063240"/>
            <a:ext cx="5760720" cy="610362"/>
          </a:xfrm>
          <a:prstGeom prst="rect">
            <a:avLst/>
          </a:prstGeom>
          <a:solidFill>
            <a:srgbClr val="E8C9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18288" bIns="18288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130677"/>
            <a:ext cx="5760720" cy="201168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0B0B0B"/>
                </a:solidFill>
                <a:latin typeface="Microsoft YaHei"/>
              </a:rPr>
              <a:t>全员认知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322701"/>
            <a:ext cx="57607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500" b="1" i="0">
                <a:solidFill>
                  <a:srgbClr val="0B0B0B"/>
                </a:solidFill>
                <a:latin typeface="Microsoft YaHei"/>
              </a:rPr>
              <a:t>100%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20824" y="3819906"/>
            <a:ext cx="3456432" cy="610362"/>
          </a:xfrm>
          <a:prstGeom prst="rect">
            <a:avLst/>
          </a:prstGeom>
          <a:solidFill>
            <a:srgbClr val="D4B2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18288" bIns="18288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20824" y="3887343"/>
            <a:ext cx="3456432" cy="201168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0B0B0B"/>
                </a:solidFill>
                <a:latin typeface="Microsoft YaHei"/>
              </a:rPr>
              <a:t>主动试用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20824" y="4079367"/>
            <a:ext cx="345643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500" b="1" i="0">
                <a:solidFill>
                  <a:srgbClr val="0B0B0B"/>
                </a:solidFill>
                <a:latin typeface="Microsoft YaHei"/>
              </a:rPr>
              <a:t>60%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740914" y="4576572"/>
            <a:ext cx="2016251" cy="61036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18288" bIns="18288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740914" y="4644009"/>
            <a:ext cx="2016251" cy="201168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0B0B0B"/>
                </a:solidFill>
                <a:latin typeface="Microsoft YaHei"/>
              </a:rPr>
              <a:t>常态化使用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0914" y="4836033"/>
            <a:ext cx="2016251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500" b="1" i="0">
                <a:solidFill>
                  <a:srgbClr val="0B0B0B"/>
                </a:solidFill>
                <a:latin typeface="Microsoft YaHei"/>
              </a:rPr>
              <a:t>35%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03396" y="5333238"/>
            <a:ext cx="691286" cy="610362"/>
          </a:xfrm>
          <a:prstGeom prst="rect">
            <a:avLst/>
          </a:prstGeom>
          <a:solidFill>
            <a:srgbClr val="B896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73152" rIns="73152" tIns="18288" bIns="18288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403396" y="5400675"/>
            <a:ext cx="691286" cy="201168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0B0B0B"/>
                </a:solidFill>
                <a:latin typeface="Microsoft YaHei"/>
              </a:rPr>
              <a:t>深度融合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03396" y="5592699"/>
            <a:ext cx="691286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500" b="1" i="0">
                <a:solidFill>
                  <a:srgbClr val="0B0B0B"/>
                </a:solidFill>
                <a:latin typeface="Microsoft YaHei"/>
              </a:rPr>
              <a:t>12%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69480" y="1874519"/>
            <a:ext cx="4370832" cy="14630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200" b="1">
                <a:solidFill>
                  <a:srgbClr val="161616"/>
                </a:solidFill>
                <a:latin typeface="Microsoft YaHei"/>
              </a:rPr>
              <a:t>综合效率</a:t>
            </a:r>
          </a:p>
          <a:p>
            <a:pPr algn="l">
              <a:spcBef>
                <a:spcPts val="400"/>
              </a:spcBef>
            </a:pPr>
            <a:r>
              <a:rPr sz="4800" b="1">
                <a:solidFill>
                  <a:srgbClr val="161616"/>
                </a:solidFill>
                <a:latin typeface="Microsoft YaHei"/>
              </a:rPr>
              <a:t>+40%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161616"/>
                </a:solidFill>
                <a:latin typeface="Microsoft YaHei"/>
              </a:rPr>
              <a:t>人均产能提升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161616"/>
                </a:solidFill>
                <a:latin typeface="Microsoft YaHei"/>
              </a:rPr>
              <a:t>试点 12 周实测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269480" y="3474720"/>
            <a:ext cx="4370832" cy="141732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200" b="1">
                <a:solidFill>
                  <a:srgbClr val="8A7F6F"/>
                </a:solidFill>
                <a:latin typeface="Microsoft YaHei"/>
              </a:rPr>
              <a:t>年化成本节省</a:t>
            </a:r>
          </a:p>
          <a:p>
            <a:pPr algn="l">
              <a:spcBef>
                <a:spcPts val="400"/>
              </a:spcBef>
            </a:pPr>
            <a:r>
              <a:rPr sz="4800" b="1">
                <a:solidFill>
                  <a:srgbClr val="C9A961"/>
                </a:solidFill>
                <a:latin typeface="Microsoft YaHei"/>
              </a:rPr>
              <a:t>¥1,200万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3EDE0"/>
                </a:solidFill>
                <a:latin typeface="Microsoft YaHei"/>
              </a:rPr>
              <a:t>试点规模测算</a:t>
            </a:r>
          </a:p>
          <a:p>
            <a:pPr algn="l">
              <a:spcBef>
                <a:spcPts val="600"/>
              </a:spcBef>
            </a:pPr>
            <a:r>
              <a:rPr sz="1300">
                <a:solidFill>
                  <a:srgbClr val="F3EDE0"/>
                </a:solidFill>
                <a:latin typeface="Microsoft YaHei"/>
              </a:rPr>
              <a:t>规模化后线性放大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269480" y="5029200"/>
            <a:ext cx="4370832" cy="1371600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98079" y="5175504"/>
            <a:ext cx="39319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效率杠杆定律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16368" y="5468112"/>
            <a:ext cx="822960" cy="2743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79" y="5559552"/>
            <a:ext cx="393192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F3EDE0"/>
                </a:solidFill>
                <a:latin typeface="Microsoft YaHei"/>
              </a:rPr>
              <a:t>采纳每提升 1 倍，组织效率杠杆放大约 1.8 倍 —— 规模化推广是收益拐点的关键。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05 · OUTCOMES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06 · ROADMAP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实施路径与展望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三阶段稳步推进，从试点验证到深度融合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59" y="2423160"/>
            <a:ext cx="10543032" cy="27432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2244852" y="2340864"/>
            <a:ext cx="201168" cy="201168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290572" y="2386584"/>
            <a:ext cx="109728" cy="109728"/>
          </a:xfrm>
          <a:prstGeom prst="ellipse">
            <a:avLst/>
          </a:prstGeom>
          <a:solidFill>
            <a:srgbClr val="0B0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965960"/>
            <a:ext cx="35935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1" i="0">
                <a:solidFill>
                  <a:srgbClr val="C9A961"/>
                </a:solidFill>
                <a:latin typeface="Microsoft YaHei"/>
              </a:rPr>
              <a:t>PHASE 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697480"/>
            <a:ext cx="3593592" cy="3428999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697480"/>
            <a:ext cx="3593592" cy="73152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2" y="2898648"/>
            <a:ext cx="313639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700" b="1" i="0">
                <a:solidFill>
                  <a:srgbClr val="F3EDE0"/>
                </a:solidFill>
                <a:latin typeface="Microsoft YaHei"/>
              </a:rPr>
              <a:t>试点孵化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" y="3300984"/>
            <a:ext cx="31363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E8C97A"/>
                </a:solidFill>
                <a:latin typeface="Microsoft YaHei"/>
              </a:rPr>
              <a:t>Q1 – Q2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59" y="3630168"/>
            <a:ext cx="3044952" cy="18288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4672" y="3776472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51560" y="3758184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精选 2-3 高价值场景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" y="416052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" y="4142232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小范围灰度验证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" y="454456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526280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建立效率与成本基线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4672" y="5559551"/>
            <a:ext cx="3081528" cy="457200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5614415"/>
            <a:ext cx="2862072" cy="1828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1" i="0">
                <a:solidFill>
                  <a:srgbClr val="C9A961"/>
                </a:solidFill>
                <a:latin typeface="Microsoft YaHei"/>
              </a:rPr>
              <a:t>EXIT GATE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5788151"/>
            <a:ext cx="286207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1" i="0">
                <a:solidFill>
                  <a:srgbClr val="F3EDE0"/>
                </a:solidFill>
                <a:latin typeface="Microsoft YaHei"/>
              </a:rPr>
              <a:t>试点 ROI 验证通过</a:t>
            </a:r>
          </a:p>
        </p:txBody>
      </p:sp>
      <p:sp>
        <p:nvSpPr>
          <p:cNvPr id="27" name="Oval 26"/>
          <p:cNvSpPr/>
          <p:nvPr/>
        </p:nvSpPr>
        <p:spPr>
          <a:xfrm>
            <a:off x="5993892" y="2340864"/>
            <a:ext cx="201168" cy="201168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039612" y="2386584"/>
            <a:ext cx="109728" cy="109728"/>
          </a:xfrm>
          <a:prstGeom prst="ellipse">
            <a:avLst/>
          </a:prstGeom>
          <a:solidFill>
            <a:srgbClr val="0B0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297680" y="1965960"/>
            <a:ext cx="35935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1" i="0">
                <a:solidFill>
                  <a:srgbClr val="C9A961"/>
                </a:solidFill>
                <a:latin typeface="Microsoft YaHei"/>
              </a:rPr>
              <a:t>PHASE 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297680" y="2697480"/>
            <a:ext cx="3593592" cy="3428999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297680" y="2697480"/>
            <a:ext cx="3593592" cy="7315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53712" y="2898648"/>
            <a:ext cx="313639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700" b="1" i="0">
                <a:solidFill>
                  <a:srgbClr val="F3EDE0"/>
                </a:solidFill>
                <a:latin typeface="Microsoft YaHei"/>
              </a:rPr>
              <a:t>规模推广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53712" y="3300984"/>
            <a:ext cx="31363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E8C97A"/>
                </a:solidFill>
                <a:latin typeface="Microsoft YaHei"/>
              </a:rPr>
              <a:t>Q3 – Q4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72000" y="3630168"/>
            <a:ext cx="3044952" cy="18288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53712" y="3776472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00600" y="3758184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全员赋能培训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53712" y="416052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00600" y="4142232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流程嵌入日常工作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53712" y="454456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00600" y="4526280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知识沉淀与复用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53712" y="5559551"/>
            <a:ext cx="3081528" cy="457200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681728" y="5614415"/>
            <a:ext cx="2862072" cy="1828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1" i="0">
                <a:solidFill>
                  <a:srgbClr val="C9A961"/>
                </a:solidFill>
                <a:latin typeface="Microsoft YaHei"/>
              </a:rPr>
              <a:t>EXIT GATE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81728" y="5788151"/>
            <a:ext cx="286207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1" i="0">
                <a:solidFill>
                  <a:srgbClr val="F3EDE0"/>
                </a:solidFill>
                <a:latin typeface="Microsoft YaHei"/>
              </a:rPr>
              <a:t>采纳率 &gt; 50%</a:t>
            </a:r>
          </a:p>
        </p:txBody>
      </p:sp>
      <p:sp>
        <p:nvSpPr>
          <p:cNvPr id="44" name="Oval 43"/>
          <p:cNvSpPr/>
          <p:nvPr/>
        </p:nvSpPr>
        <p:spPr>
          <a:xfrm>
            <a:off x="9742932" y="2340864"/>
            <a:ext cx="201168" cy="201168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788652" y="2386584"/>
            <a:ext cx="109728" cy="109728"/>
          </a:xfrm>
          <a:prstGeom prst="ellipse">
            <a:avLst/>
          </a:prstGeom>
          <a:solidFill>
            <a:srgbClr val="0B0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046720" y="1965960"/>
            <a:ext cx="35935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1" i="0">
                <a:solidFill>
                  <a:srgbClr val="C9A961"/>
                </a:solidFill>
                <a:latin typeface="Microsoft YaHei"/>
              </a:rPr>
              <a:t>PHASE 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046720" y="2697480"/>
            <a:ext cx="3593592" cy="3428999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046720" y="2697480"/>
            <a:ext cx="3593592" cy="73152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302752" y="2898648"/>
            <a:ext cx="313639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700" b="1" i="0">
                <a:solidFill>
                  <a:srgbClr val="F3EDE0"/>
                </a:solidFill>
                <a:latin typeface="Microsoft YaHei"/>
              </a:rPr>
              <a:t>深度融合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302752" y="3300984"/>
            <a:ext cx="3136392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E8C97A"/>
                </a:solidFill>
                <a:latin typeface="Microsoft YaHei"/>
              </a:rPr>
              <a:t>次年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321040" y="3630168"/>
            <a:ext cx="3044952" cy="18288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302752" y="3776472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549640" y="3758184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自主智能体上线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02752" y="416052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49640" y="4142232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数据决策闭环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302752" y="454456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C9A961"/>
                </a:solidFill>
                <a:latin typeface="Microsoft YaHei"/>
              </a:rPr>
              <a:t>▸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549640" y="4526280"/>
            <a:ext cx="286207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F3EDE0"/>
                </a:solidFill>
                <a:latin typeface="Microsoft YaHei"/>
              </a:rPr>
              <a:t>组织能力升级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302752" y="5559551"/>
            <a:ext cx="3081528" cy="457200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430768" y="5614415"/>
            <a:ext cx="2862072" cy="1828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1" i="0">
                <a:solidFill>
                  <a:srgbClr val="C9A961"/>
                </a:solidFill>
                <a:latin typeface="Microsoft YaHei"/>
              </a:rPr>
              <a:t>EXIT GATE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30768" y="5788151"/>
            <a:ext cx="286207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1" i="0">
                <a:solidFill>
                  <a:srgbClr val="F3EDE0"/>
                </a:solidFill>
                <a:latin typeface="Microsoft YaHei"/>
              </a:rPr>
              <a:t>人效 +40% 达成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06 · ROADMAP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06 · CASES &amp; OUTLOOK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客户案例与展望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标杆实践验证价值，规模化复制正当时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74519"/>
            <a:ext cx="11091672" cy="2057400"/>
          </a:xfrm>
          <a:prstGeom prst="rect">
            <a:avLst/>
          </a:prstGeom>
          <a:solidFill>
            <a:srgbClr val="F3ED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EACE87"/>
                </a:solidFill>
                <a:latin typeface="Microsoft YaHei"/>
              </a:rPr>
              <a:t>客户之声 · 金融行业</a:t>
            </a:r>
          </a:p>
          <a:p>
            <a:pPr algn="l">
              <a:spcBef>
                <a:spcPts val="600"/>
              </a:spcBef>
            </a:pPr>
            <a:r>
              <a:rPr sz="2000" b="1">
                <a:solidFill>
                  <a:srgbClr val="161616"/>
                </a:solidFill>
                <a:latin typeface="Microsoft YaHei"/>
              </a:rPr>
              <a:t>效率与体验的双重跃升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61616"/>
                </a:solidFill>
                <a:latin typeface="Microsoft YaHei"/>
              </a:rPr>
              <a:t>引入 AI 办公后，周报与方案撰写时间压缩了一半以上，会议纪要从 40 分钟缩短到 3 分钟。员工第一次感受到工具是在「帮」自己，而不是「添麻烦」。
—— 某全国性股份制银行 · 运营负责人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160520"/>
            <a:ext cx="3593592" cy="155448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标杆客户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30+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覆盖金融/制造/零售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能源/政务等多行业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97680" y="4160520"/>
            <a:ext cx="3593592" cy="155448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覆盖行业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8 大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DC2626"/>
                </a:solidFill>
                <a:latin typeface="Microsoft YaHei"/>
              </a:rPr>
              <a:t>行业 Know-How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沉淀可复用方案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0" y="4160520"/>
            <a:ext cx="3593592" cy="155448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161616"/>
                </a:solidFill>
                <a:latin typeface="Microsoft YaHei"/>
              </a:rPr>
              <a:t>客户满意度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161616"/>
                </a:solidFill>
                <a:latin typeface="Microsoft YaHei"/>
              </a:rPr>
              <a:t>4.6 / 5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NPS 显著高于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传统办公软件基准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06 · CASES &amp; OUTLOOK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12 / 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g3.png"/>
          <p:cNvPicPr>
            <a:picLocks noChangeAspect="1"/>
          </p:cNvPicPr>
          <p:nvPr/>
        </p:nvPicPr>
        <p:blipFill>
          <a:blip r:embed="rId2"/>
          <a:srcRect t="7811" b="7811"/>
          <a:stretch>
            <a:fillRect/>
          </a:stretch>
        </p:blipFill>
        <p:spPr>
          <a:xfrm>
            <a:off x="0" y="-634898"/>
            <a:ext cx="12191695" cy="81277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B0B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10896" y="310896"/>
            <a:ext cx="11569903" cy="6236208"/>
          </a:xfrm>
          <a:prstGeom prst="rect">
            <a:avLst/>
          </a:prstGeom>
          <a:noFill/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65760" y="365760"/>
            <a:ext cx="11460175" cy="6126480"/>
          </a:xfrm>
          <a:prstGeom prst="rect">
            <a:avLst/>
          </a:prstGeom>
          <a:noFill/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10896" y="310896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10896" y="310896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606479" y="310896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1835079" y="310896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10896" y="6501384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10896" y="6272784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1606479" y="6501384"/>
            <a:ext cx="274320" cy="457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1835079" y="6272784"/>
            <a:ext cx="45720" cy="274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331720"/>
            <a:ext cx="10360152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E8C97A"/>
                </a:solidFill>
                <a:latin typeface="Microsoft YaHei"/>
              </a:rPr>
              <a:t>THANK  YOU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2697480"/>
            <a:ext cx="10360152" cy="10058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4000" b="1" i="0">
                <a:solidFill>
                  <a:srgbClr val="F3EDE0"/>
                </a:solidFill>
                <a:latin typeface="Microsoft YaHei"/>
              </a:rPr>
              <a:t>让我们一起，开启智能办公新篇章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72887" y="3794760"/>
            <a:ext cx="1645920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977639"/>
            <a:ext cx="10360152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F3EDE0"/>
                </a:solidFill>
                <a:latin typeface="Microsoft YaHei"/>
              </a:rPr>
              <a:t>Let's redefine the workplace, together.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95447" y="4892040"/>
            <a:ext cx="6400800" cy="640080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078327" y="5029200"/>
            <a:ext cx="603504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0" i="0">
                <a:solidFill>
                  <a:srgbClr val="E8C97A"/>
                </a:solidFill>
                <a:latin typeface="Microsoft YaHei"/>
              </a:rPr>
              <a:t>智能办公事业部 · 解决方案中心   |   ai-office@example.com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78327" y="5303520"/>
            <a:ext cx="603504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扫码 / 联系客户经理，预约专属方案演示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AI OFFICE PRACTICE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13 /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汇报目录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627632"/>
            <a:ext cx="1371600" cy="36576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96596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96596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2167128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2203704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行业趋势与背景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5960" y="2679191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AI 浪潮重塑办公方式，企业面临的新机遇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3640" y="196596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196596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19672" y="2167128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0" y="2203704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价值主张对比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80960" y="2679191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传统办公 vs AI 智能办公的本质差异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42900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342900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4672" y="3630168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65960" y="3666744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能力架构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65960" y="4142232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四层 AI 办公能力体系全景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63640" y="342900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63640" y="342900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19672" y="3630168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0" y="3666744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核心应用场景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80960" y="4142232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写作·会议·数据·助手四大落地场景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89204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489204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2" y="5093207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65960" y="5129783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落地成效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65960" y="5605272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采纳漏斗与量化收益数据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263640" y="4892040"/>
            <a:ext cx="5440680" cy="1298448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263640" y="4892040"/>
            <a:ext cx="82296" cy="12984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19672" y="5093207"/>
            <a:ext cx="100584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C9A961"/>
                </a:solidFill>
                <a:latin typeface="Microsoft YaHei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80960" y="5129783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实施路径与展望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80960" y="5605272"/>
            <a:ext cx="379476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三阶段路线图与未来愿景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AI OFFICE PRACTICE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01 · INDUSTRY CONTEXT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为什么是现在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AI 正从「尝鲜工具」演进为企业的核心生产力，办公场景首当其冲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965960"/>
            <a:ext cx="2670048" cy="141732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全球 AI 市场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$1.8万亿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2030 年预测规模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复合增速 37%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42132" y="1965960"/>
            <a:ext cx="2670048" cy="141732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企业 AI 采用率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72%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2025 年已部署或试点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较 2022 翻倍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35623" y="1965960"/>
            <a:ext cx="2670048" cy="14173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161616"/>
                </a:solidFill>
                <a:latin typeface="Microsoft YaHei"/>
              </a:rPr>
              <a:t>办公效率提升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161616"/>
                </a:solidFill>
                <a:latin typeface="Microsoft YaHei"/>
              </a:rPr>
              <a:t>40%+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头部企业实测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人均产能显著释放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29115" y="1965960"/>
            <a:ext cx="2670048" cy="141732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知识工作者占比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60%+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企业员工为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AI 高价值受众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3703320"/>
            <a:ext cx="11091672" cy="2743200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3703320"/>
            <a:ext cx="82296" cy="27432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822191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F3EDE0"/>
                </a:solidFill>
                <a:latin typeface="Microsoft YaHei"/>
              </a:rPr>
              <a:t>企业 AI 办公采用率增长趋势 (2021–2026)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4096512"/>
            <a:ext cx="73152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单位：% · 数据来源：综合行业调研测算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868680" y="4370832"/>
          <a:ext cx="6766560" cy="19202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955279" y="4224528"/>
            <a:ext cx="35661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C9A961"/>
                </a:solidFill>
                <a:latin typeface="Microsoft YaHei"/>
              </a:rPr>
              <a:t>关键信号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4526280"/>
            <a:ext cx="457200" cy="2743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955279" y="4681728"/>
            <a:ext cx="35661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50" b="1" i="0">
                <a:solidFill>
                  <a:srgbClr val="F3EDE0"/>
                </a:solidFill>
                <a:latin typeface="Microsoft YaHei"/>
              </a:rPr>
              <a:t>三年增长 9 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79" y="4956048"/>
            <a:ext cx="3566160" cy="4114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渗透速度远超过往任何企业级技术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5279" y="5468112"/>
            <a:ext cx="35661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50" b="1" i="0">
                <a:solidFill>
                  <a:srgbClr val="F3EDE0"/>
                </a:solidFill>
                <a:latin typeface="Microsoft YaHei"/>
              </a:rPr>
              <a:t>办公场景领跑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55279" y="5742432"/>
            <a:ext cx="3566160" cy="4114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写作、会议、检索最先被重构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5279" y="6254496"/>
            <a:ext cx="35661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50" b="1" i="0">
                <a:solidFill>
                  <a:srgbClr val="F3EDE0"/>
                </a:solidFill>
                <a:latin typeface="Microsoft YaHei"/>
              </a:rPr>
              <a:t>窗口期收窄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55279" y="6528816"/>
            <a:ext cx="3566160" cy="4114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先发者正在形成数据与习惯壁垒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01 · INDUSTRY CONTEXT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03 / 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02 · VALUE PROPOSITION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传统办公 vs AI 智能办公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不是工具的替换，而是工作方式的跃迁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965960"/>
            <a:ext cx="5212080" cy="3931920"/>
          </a:xfrm>
          <a:prstGeom prst="rect">
            <a:avLst/>
          </a:prstGeom>
          <a:solidFill>
            <a:srgbClr val="161616"/>
          </a:solidFill>
          <a:ln w="9525">
            <a:solidFill>
              <a:srgbClr val="5A53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965960"/>
            <a:ext cx="5212080" cy="566928"/>
          </a:xfrm>
          <a:prstGeom prst="rect">
            <a:avLst/>
          </a:prstGeom>
          <a:solidFill>
            <a:srgbClr val="5A53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59" y="2084831"/>
            <a:ext cx="466344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传统办公模式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130552"/>
            <a:ext cx="17373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F3EDE0"/>
                </a:solidFill>
                <a:latin typeface="Microsoft YaHei"/>
              </a:rPr>
              <a:t>BEFORE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34639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8A7F6F"/>
                </a:solidFill>
                <a:latin typeface="Microsoft YaHei"/>
              </a:rPr>
              <a:t>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" y="2816351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重复性事务占据约 35% 工时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7" y="340156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8A7F6F"/>
                </a:solidFill>
                <a:latin typeface="Microsoft YaHei"/>
              </a:rPr>
              <a:t>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5568" y="3383279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信息检索平均 9.5 次 / 天 · 耗时低效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7" y="3968496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8A7F6F"/>
                </a:solidFill>
                <a:latin typeface="Microsoft YaHei"/>
              </a:rPr>
              <a:t>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" y="3950208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会议纪要手工整理约 40 分钟 / 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7" y="4535424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8A7F6F"/>
                </a:solidFill>
                <a:latin typeface="Microsoft YaHei"/>
              </a:rPr>
              <a:t>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" y="4517136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跨系统数据割裂，知识难沉淀复用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7" y="5102352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0" i="0">
                <a:solidFill>
                  <a:srgbClr val="8A7F6F"/>
                </a:solidFill>
                <a:latin typeface="Microsoft YaHei"/>
              </a:rPr>
              <a:t>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" y="5084064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决策依赖经验，组织记忆随人员流动流失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28231" y="1965960"/>
            <a:ext cx="5212080" cy="3931920"/>
          </a:xfrm>
          <a:prstGeom prst="rect">
            <a:avLst/>
          </a:prstGeom>
          <a:solidFill>
            <a:srgbClr val="1E1E1E"/>
          </a:solidFill>
          <a:ln w="15875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428231" y="1965960"/>
            <a:ext cx="5212080" cy="56692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02551" y="2084831"/>
            <a:ext cx="466344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0B0B0B"/>
                </a:solidFill>
                <a:latin typeface="Microsoft YaHei"/>
              </a:rPr>
              <a:t>AI 智能办公模式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28632" y="2130552"/>
            <a:ext cx="17373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0B0B0B"/>
                </a:solidFill>
                <a:latin typeface="Microsoft YaHei"/>
              </a:rPr>
              <a:t>RECOMMENDED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20840" y="2834639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E8C97A"/>
                </a:solidFill>
                <a:latin typeface="Microsoft YaHei"/>
              </a:rPr>
              <a:t>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5159" y="2816351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重复事务自动化，释放创造力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0840" y="340156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E8C97A"/>
                </a:solidFill>
                <a:latin typeface="Microsoft YaHei"/>
              </a:rPr>
              <a:t>✦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95159" y="3383279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语义检索一键直达所需信息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20840" y="3968496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E8C97A"/>
                </a:solidFill>
                <a:latin typeface="Microsoft YaHei"/>
              </a:rPr>
              <a:t>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95159" y="3950208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会议纪要 AI 生成 &lt; 3 分钟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20840" y="4535424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E8C97A"/>
                </a:solidFill>
                <a:latin typeface="Microsoft YaHei"/>
              </a:rPr>
              <a:t>✦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995159" y="4517136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知识自动沉淀，组织记忆持续积累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20840" y="5102352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E8C97A"/>
                </a:solidFill>
                <a:latin typeface="Microsoft YaHei"/>
              </a:rPr>
              <a:t>✦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5159" y="5084064"/>
            <a:ext cx="4389120" cy="4572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F3EDE0"/>
                </a:solidFill>
                <a:latin typeface="Microsoft YaHei"/>
              </a:rPr>
              <a:t>数据驱动决策，经验可复用可传承</a:t>
            </a:r>
          </a:p>
        </p:txBody>
      </p:sp>
      <p:sp>
        <p:nvSpPr>
          <p:cNvPr id="37" name="Oval 36"/>
          <p:cNvSpPr/>
          <p:nvPr/>
        </p:nvSpPr>
        <p:spPr>
          <a:xfrm>
            <a:off x="5774436" y="3611879"/>
            <a:ext cx="640080" cy="640080"/>
          </a:xfrm>
          <a:prstGeom prst="ellipse">
            <a:avLst/>
          </a:prstGeom>
          <a:solidFill>
            <a:srgbClr val="0B0B0B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774436" y="3776472"/>
            <a:ext cx="64008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800" b="1" i="0">
                <a:solidFill>
                  <a:srgbClr val="C9A961"/>
                </a:solidFill>
                <a:latin typeface="Microsoft YaHei"/>
              </a:rPr>
              <a:t>VS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6062471"/>
            <a:ext cx="521208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0" i="0">
                <a:solidFill>
                  <a:srgbClr val="8A7F6F"/>
                </a:solidFill>
                <a:latin typeface="Microsoft YaHei"/>
              </a:rPr>
              <a:t>效率瓶颈 · 经验依赖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28231" y="6062471"/>
            <a:ext cx="521208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C9A961"/>
                </a:solidFill>
                <a:latin typeface="Microsoft YaHei"/>
              </a:rPr>
              <a:t>综合效率 +40% · 可持续进化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02 · VALUE PROPOSITION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03 · CAPABILITY 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AI 办公能力架构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四层能力贯通，从感知到沉淀，形成闭环</a:t>
            </a:r>
          </a:p>
        </p:txBody>
      </p:sp>
      <p:sp>
        <p:nvSpPr>
          <p:cNvPr id="9" name="Rectangle 8"/>
          <p:cNvSpPr/>
          <p:nvPr/>
        </p:nvSpPr>
        <p:spPr>
          <a:xfrm>
            <a:off x="2432304" y="1874519"/>
            <a:ext cx="9208008" cy="841248"/>
          </a:xfrm>
          <a:prstGeom prst="rect">
            <a:avLst/>
          </a:prstGeom>
          <a:solidFill>
            <a:srgbClr val="161616"/>
          </a:solidFill>
          <a:ln w="508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74519"/>
            <a:ext cx="1828800" cy="841248"/>
          </a:xfrm>
          <a:prstGeom prst="rect">
            <a:avLst/>
          </a:prstGeom>
          <a:solidFill>
            <a:srgbClr val="6B55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039112"/>
            <a:ext cx="15544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F3EDE0"/>
                </a:solidFill>
                <a:latin typeface="Microsoft YaHei"/>
              </a:rPr>
              <a:t>感知理解层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2377439"/>
            <a:ext cx="1554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LAYER 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78608" y="1993391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743200" y="211226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语音识别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450591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86984" y="1993391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51576" y="211226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文档解析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51576" y="2450591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595360" y="1993391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759952" y="211226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意图理解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59952" y="2450591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432304" y="2880360"/>
            <a:ext cx="9208008" cy="841248"/>
          </a:xfrm>
          <a:prstGeom prst="rect">
            <a:avLst/>
          </a:prstGeom>
          <a:solidFill>
            <a:srgbClr val="161616"/>
          </a:solidFill>
          <a:ln w="508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2880360"/>
            <a:ext cx="1828800" cy="841248"/>
          </a:xfrm>
          <a:prstGeom prst="rect">
            <a:avLst/>
          </a:prstGeom>
          <a:solidFill>
            <a:srgbClr val="8A6D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" y="3044952"/>
            <a:ext cx="15544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F3EDE0"/>
                </a:solidFill>
                <a:latin typeface="Microsoft YaHei"/>
              </a:rPr>
              <a:t>智能生成层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" y="3383280"/>
            <a:ext cx="1554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LAYER 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78608" y="299923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743200" y="311810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写作生成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0" y="345643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586984" y="299923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751576" y="311810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数据分析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51576" y="345643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95360" y="299923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759952" y="311810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智能摘要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59952" y="345643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32304" y="3886200"/>
            <a:ext cx="9208008" cy="841248"/>
          </a:xfrm>
          <a:prstGeom prst="rect">
            <a:avLst/>
          </a:prstGeom>
          <a:solidFill>
            <a:srgbClr val="161616"/>
          </a:solidFill>
          <a:ln w="508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48640" y="3886200"/>
            <a:ext cx="1828800" cy="8412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13232" y="4050791"/>
            <a:ext cx="15544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0B0B0B"/>
                </a:solidFill>
                <a:latin typeface="Microsoft YaHei"/>
              </a:rPr>
              <a:t>协作流转层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3232" y="4389120"/>
            <a:ext cx="1554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0B0B0B"/>
                </a:solidFill>
                <a:latin typeface="Microsoft YaHei"/>
              </a:rPr>
              <a:t>LAYER 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578608" y="400507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743200" y="4123944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任务调度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43200" y="446227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86984" y="400507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751576" y="4123944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流程自动化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51576" y="446227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595360" y="400507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759952" y="4123944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智能审批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759952" y="446227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432304" y="4892040"/>
            <a:ext cx="9208008" cy="841248"/>
          </a:xfrm>
          <a:prstGeom prst="rect">
            <a:avLst/>
          </a:prstGeom>
          <a:solidFill>
            <a:srgbClr val="161616"/>
          </a:solidFill>
          <a:ln w="508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548640" y="4892040"/>
            <a:ext cx="1828800" cy="841248"/>
          </a:xfrm>
          <a:prstGeom prst="rect">
            <a:avLst/>
          </a:prstGeom>
          <a:solidFill>
            <a:srgbClr val="E8C9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13232" y="5056631"/>
            <a:ext cx="15544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0B0B0B"/>
                </a:solidFill>
                <a:latin typeface="Microsoft YaHei"/>
              </a:rPr>
              <a:t>知识沉淀层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3232" y="5394959"/>
            <a:ext cx="1554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0B0B0B"/>
                </a:solidFill>
                <a:latin typeface="Microsoft YaHei"/>
              </a:rPr>
              <a:t>LAYER 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578608" y="501091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2743200" y="512978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企业知识库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43200" y="546811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586984" y="501091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5751576" y="512978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语义索引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51576" y="546811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595360" y="5010912"/>
            <a:ext cx="2843784" cy="603504"/>
          </a:xfrm>
          <a:prstGeom prst="rect">
            <a:avLst/>
          </a:prstGeom>
          <a:solidFill>
            <a:srgbClr val="1E1E1E"/>
          </a:solidFill>
          <a:ln w="762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759952" y="5129783"/>
            <a:ext cx="2514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经验复用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759952" y="5468112"/>
            <a:ext cx="25146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850" b="0" i="0">
                <a:solidFill>
                  <a:srgbClr val="C9A961"/>
                </a:solidFill>
                <a:latin typeface="Microsoft YaHei"/>
              </a:rPr>
              <a:t>capability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48640" y="5779008"/>
            <a:ext cx="11091672" cy="6583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22959" y="587044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0B0B0B"/>
                </a:solidFill>
                <a:latin typeface="Microsoft YaHei"/>
              </a:rPr>
              <a:t>统一 AI 中台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22959" y="6144768"/>
            <a:ext cx="73152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0B0B0B"/>
                </a:solidFill>
                <a:latin typeface="Microsoft YaHei"/>
              </a:rPr>
              <a:t>底层支撑 · 模型管理 · 权限与审计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799832" y="5943600"/>
            <a:ext cx="356616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0B0B0B"/>
                </a:solidFill>
                <a:latin typeface="Microsoft YaHei"/>
              </a:rPr>
              <a:t>安全合规 · 私有化部署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03 · ARCHITECTURE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04 · SCENARIO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智能写作与文档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从起草、润色到格式化，AI 全流程提速内容生产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62179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C9A961"/>
                </a:solidFill>
                <a:latin typeface="Microsoft YaHei"/>
              </a:rPr>
              <a:t>覆盖能力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084831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C9A961"/>
                </a:solidFill>
                <a:latin typeface="Microsoft YaHei"/>
              </a:rPr>
              <a:t>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2066543"/>
            <a:ext cx="19202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智能起草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" y="2304287"/>
            <a:ext cx="57607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一句话生成初稿，结构合规、措辞得体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256032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C9A961"/>
                </a:solidFill>
                <a:latin typeface="Microsoft YaHei"/>
              </a:rPr>
              <a:t>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" y="2542032"/>
            <a:ext cx="19202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摘要提炼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" y="2779776"/>
            <a:ext cx="57607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长文档一键生成要点与行动项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3035808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C9A961"/>
                </a:solidFill>
                <a:latin typeface="Microsoft YaHei"/>
              </a:rPr>
              <a:t>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" y="3017520"/>
            <a:ext cx="19202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格式与校对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" y="3255263"/>
            <a:ext cx="57607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自动排版、术语统一、错漏纠正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3511296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C9A961"/>
                </a:solidFill>
                <a:latin typeface="Microsoft YaHei"/>
              </a:rPr>
              <a:t>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8" y="3493008"/>
            <a:ext cx="19202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多语言转换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" y="3730752"/>
            <a:ext cx="57607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中英等多语种即时互译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4041648"/>
            <a:ext cx="6263640" cy="256032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F3EDE0"/>
                </a:solidFill>
                <a:latin typeface="Microsoft YaHei"/>
              </a:rPr>
              <a:t>AI 应用后各类文档节省时间占比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928" y="4315968"/>
            <a:ext cx="6263640" cy="201168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样本：试点部门 8 周 · 单位：节省百分比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4553712"/>
            <a:ext cx="1417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F3EDE0"/>
                </a:solidFill>
                <a:latin typeface="Microsoft YaHei"/>
              </a:rPr>
              <a:t>会议纪要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93976" y="4550054"/>
            <a:ext cx="3758183" cy="219456"/>
          </a:xfrm>
          <a:prstGeom prst="round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093976" y="4550054"/>
            <a:ext cx="2818637" cy="219456"/>
          </a:xfrm>
          <a:prstGeom prst="round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985766" y="4531766"/>
            <a:ext cx="8686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75%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4893868"/>
            <a:ext cx="1417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F3EDE0"/>
                </a:solidFill>
                <a:latin typeface="Microsoft YaHei"/>
              </a:rPr>
              <a:t>周报日报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093976" y="4890211"/>
            <a:ext cx="3758183" cy="219456"/>
          </a:xfrm>
          <a:prstGeom prst="round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2093976" y="4890211"/>
            <a:ext cx="2630728" cy="219456"/>
          </a:xfrm>
          <a:prstGeom prst="round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797856" y="4871923"/>
            <a:ext cx="8686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70%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5234025"/>
            <a:ext cx="1417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F3EDE0"/>
                </a:solidFill>
                <a:latin typeface="Microsoft YaHei"/>
              </a:rPr>
              <a:t>邮件往来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93976" y="5230368"/>
            <a:ext cx="3758183" cy="219456"/>
          </a:xfrm>
          <a:prstGeom prst="round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2093976" y="5230368"/>
            <a:ext cx="2254910" cy="219456"/>
          </a:xfrm>
          <a:prstGeom prst="round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422038" y="5212080"/>
            <a:ext cx="8686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60%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5574182"/>
            <a:ext cx="1417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F3EDE0"/>
                </a:solidFill>
                <a:latin typeface="Microsoft YaHei"/>
              </a:rPr>
              <a:t>方案文档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093976" y="5570524"/>
            <a:ext cx="3758183" cy="219456"/>
          </a:xfrm>
          <a:prstGeom prst="round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2093976" y="5570524"/>
            <a:ext cx="2067001" cy="219456"/>
          </a:xfrm>
          <a:prstGeom prst="round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234129" y="5552236"/>
            <a:ext cx="8686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55%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928" y="5914339"/>
            <a:ext cx="1417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F3EDE0"/>
                </a:solidFill>
                <a:latin typeface="Microsoft YaHei"/>
              </a:rPr>
              <a:t>数据报表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093976" y="5910681"/>
            <a:ext cx="3758183" cy="219456"/>
          </a:xfrm>
          <a:prstGeom prst="roundRect">
            <a:avLst/>
          </a:prstGeom>
          <a:solidFill>
            <a:srgbClr val="2A2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2093976" y="5910681"/>
            <a:ext cx="1879091" cy="219456"/>
          </a:xfrm>
          <a:prstGeom prst="round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046220" y="5892393"/>
            <a:ext cx="8686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E8C97A"/>
                </a:solidFill>
                <a:latin typeface="Microsoft YaHei"/>
              </a:rPr>
              <a:t>50%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6928" y="6163055"/>
            <a:ext cx="6263640" cy="219456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1">
                <a:solidFill>
                  <a:srgbClr val="A89C88"/>
                </a:solidFill>
                <a:latin typeface="Microsoft YaHei"/>
              </a:rPr>
              <a:t>数据来源：内部试点统计</a:t>
            </a:r>
          </a:p>
        </p:txBody>
      </p:sp>
      <p:pic>
        <p:nvPicPr>
          <p:cNvPr id="45" name="Picture 44" descr="img2.png"/>
          <p:cNvPicPr>
            <a:picLocks noChangeAspect="1"/>
          </p:cNvPicPr>
          <p:nvPr/>
        </p:nvPicPr>
        <p:blipFill>
          <a:blip r:embed="rId2"/>
          <a:srcRect l="15295" r="15295"/>
          <a:stretch>
            <a:fillRect/>
          </a:stretch>
        </p:blipFill>
        <p:spPr>
          <a:xfrm>
            <a:off x="5984748" y="1847088"/>
            <a:ext cx="6665976" cy="4443984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6976872" y="1819656"/>
            <a:ext cx="4681727" cy="4498848"/>
          </a:xfrm>
          <a:prstGeom prst="rect">
            <a:avLst/>
          </a:prstGeom>
          <a:noFill/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04 · WRITING &amp; DOCS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04 · SCENARIO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智能会议与听记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会前、会中、会后全链路提效，让会议真正产出价值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28800"/>
            <a:ext cx="3593592" cy="146304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会议时长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↓ 25%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60 min → 45 min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聚焦决策与共识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1828800"/>
            <a:ext cx="3593592" cy="14630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161616"/>
                </a:solidFill>
                <a:latin typeface="Microsoft YaHei"/>
              </a:rPr>
              <a:t>纪要生成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161616"/>
                </a:solidFill>
                <a:latin typeface="Microsoft YaHei"/>
              </a:rPr>
              <a:t>&lt; 3 min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原 40 min 手工整理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61616"/>
                </a:solidFill>
                <a:latin typeface="Microsoft YaHei"/>
              </a:rPr>
              <a:t>AI 自动结构化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46720" y="1828800"/>
            <a:ext cx="3593592" cy="1463040"/>
          </a:xfrm>
          <a:prstGeom prst="rect">
            <a:avLst/>
          </a:prstGeom>
          <a:solidFill>
            <a:srgbClr val="161616"/>
          </a:solidFill>
          <a:ln w="1270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8A7F6F"/>
                </a:solidFill>
                <a:latin typeface="Microsoft YaHei"/>
              </a:rPr>
              <a:t>待办提取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C9A961"/>
                </a:solidFill>
                <a:latin typeface="Microsoft YaHei"/>
              </a:rPr>
              <a:t>92%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行动项自动识别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F3EDE0"/>
                </a:solidFill>
                <a:latin typeface="Microsoft YaHei"/>
              </a:rPr>
              <a:t>责任人 · 截止时间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611880"/>
            <a:ext cx="11091672" cy="2788920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611880"/>
            <a:ext cx="82296" cy="2788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3767328"/>
            <a:ext cx="54864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F3EDE0"/>
                </a:solidFill>
                <a:latin typeface="Microsoft YaHei"/>
              </a:rPr>
              <a:t>核心能力 · 全链路覆盖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9536" y="4114800"/>
            <a:ext cx="1097280" cy="2743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29768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C9A961"/>
                </a:solidFill>
                <a:latin typeface="Microsoft YaHei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8448" y="4279392"/>
            <a:ext cx="46634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会前 · 智能预约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8448" y="4535424"/>
            <a:ext cx="466344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语义化约会议程，自动匹配参会人与会议室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" y="525780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C9A961"/>
                </a:solidFill>
                <a:latin typeface="Microsoft YaHei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8448" y="5239512"/>
            <a:ext cx="46634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会中 · 实时转写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8448" y="5495544"/>
            <a:ext cx="466344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多语种语音转文字，关键词与决议高亮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429768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C9A961"/>
                </a:solidFill>
                <a:latin typeface="Microsoft YaHei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20840" y="4279392"/>
            <a:ext cx="46634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会后 · AI 摘要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20840" y="4535424"/>
            <a:ext cx="466344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一键生成纪要、决议、行动项与责任人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5257800"/>
            <a:ext cx="27432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400" b="1" i="0">
                <a:solidFill>
                  <a:srgbClr val="C9A961"/>
                </a:solidFill>
                <a:latin typeface="Microsoft YaHei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20840" y="5239512"/>
            <a:ext cx="46634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50" b="1" i="0">
                <a:solidFill>
                  <a:srgbClr val="F3EDE0"/>
                </a:solidFill>
                <a:latin typeface="Microsoft YaHei"/>
              </a:rPr>
              <a:t>沉淀 · 知识复用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20840" y="5495544"/>
            <a:ext cx="466344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会议结论自动入库，跨会议检索追溯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04 · MEETING &amp; MINUTES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04 · SCENARIO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智能数据分析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用自然语言提问，让数据自己说话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74519"/>
            <a:ext cx="6858000" cy="4526280"/>
          </a:xfrm>
          <a:prstGeom prst="rect">
            <a:avLst/>
          </a:prstGeom>
          <a:solidFill>
            <a:srgbClr val="161616"/>
          </a:solidFill>
          <a:ln w="635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74519"/>
            <a:ext cx="82296" cy="452628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1993392"/>
            <a:ext cx="64008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F3EDE0"/>
                </a:solidFill>
                <a:latin typeface="Microsoft YaHei"/>
              </a:rPr>
              <a:t>各办公场景 AI 提效幅度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286000"/>
            <a:ext cx="64008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8A7F6F"/>
                </a:solidFill>
                <a:latin typeface="Microsoft YaHei"/>
              </a:rPr>
              <a:t>单位：% · 样本：试点部门 12 周</a:t>
            </a:r>
          </a:p>
        </p:txBody>
      </p:sp>
      <p:graphicFrame>
        <p:nvGraphicFramePr>
          <p:cNvPr id="13" name="Chart 12"/>
          <p:cNvGraphicFramePr>
            <a:graphicFrameLocks noGrp="1"/>
          </p:cNvGraphicFramePr>
          <p:nvPr/>
        </p:nvGraphicFramePr>
        <p:xfrm>
          <a:off x="868680" y="2606040"/>
          <a:ext cx="6309360" cy="3611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35240" y="1993392"/>
            <a:ext cx="402336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1" i="0">
                <a:solidFill>
                  <a:srgbClr val="C9A961"/>
                </a:solidFill>
                <a:latin typeface="Microsoft YaHei"/>
              </a:rPr>
              <a:t>数据洞察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635240" y="2331720"/>
            <a:ext cx="1097280" cy="2743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635240" y="2551176"/>
            <a:ext cx="54864" cy="4572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99831" y="2514600"/>
            <a:ext cx="3840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F3EDE0"/>
                </a:solidFill>
                <a:latin typeface="Microsoft YaHei"/>
              </a:rPr>
              <a:t>信息检索最具杠杆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99831" y="2788920"/>
            <a:ext cx="384048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60% 提效 — 知识从「找不到」到「问即答」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635240" y="3511296"/>
            <a:ext cx="54864" cy="4572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99831" y="3474720"/>
            <a:ext cx="3840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F3EDE0"/>
                </a:solidFill>
                <a:latin typeface="Microsoft YaHei"/>
              </a:rPr>
              <a:t>数据分析价值最高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99831" y="3749039"/>
            <a:ext cx="384048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52% 提效 — 报表从天级降到分钟级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35240" y="4471416"/>
            <a:ext cx="54864" cy="4572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99831" y="4434840"/>
            <a:ext cx="3840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F3EDE0"/>
                </a:solidFill>
                <a:latin typeface="Microsoft YaHei"/>
              </a:rPr>
              <a:t>协同流转依赖流程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99831" y="4709159"/>
            <a:ext cx="384048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需与业务系统打通才能释放 30% 潜力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35240" y="5431536"/>
            <a:ext cx="54864" cy="4572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99831" y="5394959"/>
            <a:ext cx="384048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F3EDE0"/>
                </a:solidFill>
                <a:latin typeface="Microsoft YaHei"/>
              </a:rPr>
              <a:t>场景叠加效应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99831" y="5669279"/>
            <a:ext cx="3840480" cy="64008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00" b="0" i="0">
                <a:solidFill>
                  <a:srgbClr val="8A7F6F"/>
                </a:solidFill>
                <a:latin typeface="Microsoft YaHei"/>
              </a:rPr>
              <a:t>多场景协同上线，整体效率提升非线性放大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04 · DATA ANALYTICS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B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320040" y="320040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20040" y="320040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670487" y="6496812"/>
            <a:ext cx="201168" cy="4114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830507" y="6336792"/>
            <a:ext cx="41148" cy="20116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66928"/>
            <a:ext cx="73152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100" b="1" i="0">
                <a:solidFill>
                  <a:srgbClr val="C9A961"/>
                </a:solidFill>
                <a:latin typeface="Microsoft YaHei"/>
              </a:rPr>
              <a:t>04 · SCENARIO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41248"/>
            <a:ext cx="10515600" cy="7772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3000" b="1" i="0">
                <a:solidFill>
                  <a:srgbClr val="F3EDE0"/>
                </a:solidFill>
                <a:latin typeface="Microsoft YaHei"/>
              </a:rPr>
              <a:t>智能助手与协同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1051560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300" b="0" i="0">
                <a:solidFill>
                  <a:srgbClr val="8A7F6F"/>
                </a:solidFill>
                <a:latin typeface="Microsoft YaHei"/>
              </a:rPr>
              <a:t>一个会思考的办公伙伴，主动把对的事推到你面前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74519"/>
            <a:ext cx="5440680" cy="1965960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74519"/>
            <a:ext cx="5440680" cy="6400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2112263"/>
            <a:ext cx="10972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2600" b="1" i="0">
                <a:solidFill>
                  <a:srgbClr val="C9A961"/>
                </a:solidFill>
                <a:latin typeface="Microsoft YaHe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2167127"/>
            <a:ext cx="379476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自然语言交互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5960" y="2587752"/>
            <a:ext cx="379476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一句话唤起所有办公能力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65960" y="3063239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965960" y="3108959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语义理解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43784" y="3063239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43784" y="3108959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多轮对话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21608" y="3063239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721608" y="3108959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意图识别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99632" y="1874519"/>
            <a:ext cx="5440680" cy="1965960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199632" y="1874519"/>
            <a:ext cx="5440680" cy="6400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0" y="2112263"/>
            <a:ext cx="10972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2600" b="1" i="0">
                <a:solidFill>
                  <a:srgbClr val="C9A961"/>
                </a:solidFill>
                <a:latin typeface="Microsoft YaHei"/>
              </a:rP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16952" y="2167127"/>
            <a:ext cx="379476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跨应用编排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16952" y="2587752"/>
            <a:ext cx="379476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打通文档 / 表格 / 审批 / 日程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16952" y="3063239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16952" y="3108959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流程串联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494776" y="3063239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94776" y="3108959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应用联动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72600" y="3063239"/>
            <a:ext cx="571500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372600" y="3108959"/>
            <a:ext cx="571500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自动化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041648"/>
            <a:ext cx="5440680" cy="1965960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48640" y="4041648"/>
            <a:ext cx="5440680" cy="6400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7" y="4279392"/>
            <a:ext cx="10972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2600" b="1" i="0">
                <a:solidFill>
                  <a:srgbClr val="C9A961"/>
                </a:solidFill>
                <a:latin typeface="Microsoft YaHei"/>
              </a:rPr>
              <a:t>03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65960" y="4334256"/>
            <a:ext cx="379476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主动式提醒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5960" y="4754880"/>
            <a:ext cx="379476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在合适的时机推送关键信息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965960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965960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智能待办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843784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843784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风险预警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721608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721608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进度追踪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199632" y="4041648"/>
            <a:ext cx="5440680" cy="1965960"/>
          </a:xfrm>
          <a:prstGeom prst="rect">
            <a:avLst/>
          </a:prstGeom>
          <a:solidFill>
            <a:srgbClr val="161616"/>
          </a:solidFill>
          <a:ln w="7620">
            <a:solidFill>
              <a:srgbClr val="8A6D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199632" y="4041648"/>
            <a:ext cx="5440680" cy="64008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492240" y="4279392"/>
            <a:ext cx="1097280" cy="5486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2600" b="1" i="0">
                <a:solidFill>
                  <a:srgbClr val="C9A961"/>
                </a:solidFill>
                <a:latin typeface="Microsoft YaHei"/>
              </a:rPr>
              <a:t>04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16952" y="4334256"/>
            <a:ext cx="3794760" cy="36576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600" b="1" i="0">
                <a:solidFill>
                  <a:srgbClr val="F3EDE0"/>
                </a:solidFill>
                <a:latin typeface="Microsoft YaHei"/>
              </a:rPr>
              <a:t>智能决策辅助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616952" y="4754880"/>
            <a:ext cx="379476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050" b="0" i="0">
                <a:solidFill>
                  <a:srgbClr val="8A7F6F"/>
                </a:solidFill>
                <a:latin typeface="Microsoft YaHei"/>
              </a:rPr>
              <a:t>基于数据的建议与归因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616952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616952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趋势研判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494776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494776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归因分析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372600" y="5230368"/>
            <a:ext cx="713232" cy="310896"/>
          </a:xfrm>
          <a:prstGeom prst="rect">
            <a:avLst/>
          </a:prstGeom>
          <a:solidFill>
            <a:srgbClr val="1E1E1E"/>
          </a:solidFill>
          <a:ln w="63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9372600" y="5276088"/>
            <a:ext cx="713232" cy="22860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50" b="0" i="0">
                <a:solidFill>
                  <a:srgbClr val="E8C97A"/>
                </a:solidFill>
                <a:latin typeface="Microsoft YaHei"/>
              </a:rPr>
              <a:t>方案推荐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8640" y="6053328"/>
            <a:ext cx="11091672" cy="5486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22960" y="6172200"/>
            <a:ext cx="10515600" cy="32004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1200" b="1" i="0">
                <a:solidFill>
                  <a:srgbClr val="0B0B0B"/>
                </a:solidFill>
                <a:latin typeface="Microsoft YaHei"/>
              </a:rPr>
              <a:t>从「人找工具」到「工具找人」 —— AI 助手成为每个员工的生产力底座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34095" y="274320"/>
            <a:ext cx="329184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8A7F6F"/>
                </a:solidFill>
                <a:latin typeface="Microsoft YaHei"/>
              </a:rPr>
              <a:t>04 · AI ASSISTANT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728655" y="6473952"/>
            <a:ext cx="1143000" cy="274320"/>
          </a:xfrm>
          <a:prstGeom prst="rect">
            <a:avLst/>
          </a:prstGeom>
          <a:noFill/>
        </p:spPr>
        <p:txBody>
          <a:bodyPr wrap="square" anchor="t" lIns="54864" rIns="54864" tIns="27432" bIns="27432">
            <a:spAutoFit/>
          </a:bodyPr>
          <a:lstStyle/>
          <a:p>
            <a:pPr algn="l"/>
            <a:r>
              <a:rPr sz="900" b="0" i="0">
                <a:solidFill>
                  <a:srgbClr val="C9A961"/>
                </a:solidFill>
                <a:latin typeface="Microsoft YaHei"/>
              </a:rPr>
              <a:t>09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