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2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2A3F">
              <a:alpha val="4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2148840"/>
            <a:ext cx="146304" cy="2834640"/>
          </a:xfrm>
          <a:prstGeom prst="rect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2103120"/>
            <a:ext cx="10058400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8B766"/>
                </a:solidFill>
                <a:latin typeface="Calibri"/>
              </a:rPr>
              <a:t>义务教育数学 · 七年级 · 立体几何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505456"/>
            <a:ext cx="10607040" cy="155448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000" b="1" i="0">
                <a:solidFill>
                  <a:srgbClr val="FFFFFF"/>
                </a:solidFill>
                <a:latin typeface="Calibri"/>
              </a:rPr>
              <a:t>立体几何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4069080"/>
            <a:ext cx="10607040" cy="5486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 i="0">
                <a:solidFill>
                  <a:srgbClr val="EAF2F6"/>
                </a:solidFill>
                <a:latin typeface="Calibri"/>
              </a:rPr>
              <a:t>单元教学设计 · 教学课件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4754880"/>
            <a:ext cx="10424160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CFD8DD"/>
                </a:solidFill>
                <a:latin typeface="Calibri"/>
              </a:rPr>
              <a:t>立足《义务教育数学课程标准（2022年版）》  ·  聚焦空间观念与几何直观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68680" y="5440680"/>
            <a:ext cx="2697480" cy="420624"/>
          </a:xfrm>
          <a:prstGeom prst="roundRect">
            <a:avLst/>
          </a:prstGeom>
          <a:solidFill>
            <a:srgbClr val="1A40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5440680"/>
            <a:ext cx="2697480" cy="42062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AF2F6"/>
                </a:solidFill>
                <a:latin typeface="Calibri"/>
              </a:rPr>
              <a:t>认识立体图形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30752" y="5440680"/>
            <a:ext cx="2971800" cy="420624"/>
          </a:xfrm>
          <a:prstGeom prst="roundRect">
            <a:avLst/>
          </a:prstGeom>
          <a:solidFill>
            <a:srgbClr val="1A40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730752" y="5440680"/>
            <a:ext cx="2971800" cy="42062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AF2F6"/>
                </a:solidFill>
                <a:latin typeface="Calibri"/>
              </a:rPr>
              <a:t>从不同方向看（三视图）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67144" y="5440680"/>
            <a:ext cx="2697480" cy="420624"/>
          </a:xfrm>
          <a:prstGeom prst="roundRect">
            <a:avLst/>
          </a:prstGeom>
          <a:solidFill>
            <a:srgbClr val="1A40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67144" y="5440680"/>
            <a:ext cx="2697480" cy="42062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AF2F6"/>
                </a:solidFill>
                <a:latin typeface="Calibri"/>
              </a:rPr>
              <a:t>展开图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6053328"/>
            <a:ext cx="1060704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FB3BD"/>
                </a:solidFill>
                <a:latin typeface="Calibri"/>
              </a:rPr>
              <a:t>配图以课本情境为主  ·  分层作业 A / B / C 卷  ·  20 页课件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教学过程 · 环节三 / 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探究二：从不同方向看立体图形（三视图）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10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463040"/>
            <a:ext cx="10908792" cy="475488"/>
          </a:xfrm>
          <a:prstGeom prst="rect">
            <a:avLst/>
          </a:prstGeom>
          <a:solidFill>
            <a:srgbClr val="EE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499616"/>
            <a:ext cx="10561320" cy="40233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154E71"/>
                </a:solidFill>
                <a:latin typeface="Calibri"/>
              </a:rPr>
              <a:t>三视图：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从正面、左面、上面三个正方向看立体图形，所得平面图形分别称为 正视图、侧视图、俯视图。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2084831"/>
            <a:ext cx="233172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2139696"/>
            <a:ext cx="219456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54E71"/>
                </a:solidFill>
                <a:latin typeface="Calibri"/>
              </a:rPr>
              <a:t>几何体：长方体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54480" y="2587752"/>
            <a:ext cx="1143000" cy="960120"/>
          </a:xfrm>
          <a:prstGeom prst="rect">
            <a:avLst/>
          </a:prstGeom>
          <a:noFill/>
          <a:ln w="11430">
            <a:solidFill>
              <a:srgbClr val="D8DEE4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051560" y="2971800"/>
            <a:ext cx="1143000" cy="960120"/>
          </a:xfrm>
          <a:prstGeom prst="rect">
            <a:avLst/>
          </a:prstGeom>
          <a:solidFill>
            <a:srgbClr val="EEF2F5"/>
          </a:solidFill>
          <a:ln w="20320">
            <a:solidFill>
              <a:srgbClr val="154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" name="Connector 11"/>
          <p:cNvCxnSpPr/>
          <p:nvPr/>
        </p:nvCxnSpPr>
        <p:spPr>
          <a:xfrm flipV="1">
            <a:off x="1051560" y="2587752"/>
            <a:ext cx="502920" cy="384048"/>
          </a:xfrm>
          <a:prstGeom prst="line">
            <a:avLst/>
          </a:prstGeom>
          <a:ln w="17780">
            <a:solidFill>
              <a:srgbClr val="154E7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 flipV="1">
            <a:off x="2194560" y="2587752"/>
            <a:ext cx="502920" cy="384048"/>
          </a:xfrm>
          <a:prstGeom prst="line">
            <a:avLst/>
          </a:prstGeom>
          <a:ln w="17780">
            <a:solidFill>
              <a:srgbClr val="154E7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 flipV="1">
            <a:off x="1051560" y="3547872"/>
            <a:ext cx="502920" cy="384048"/>
          </a:xfrm>
          <a:prstGeom prst="line">
            <a:avLst/>
          </a:prstGeom>
          <a:ln w="11430">
            <a:solidFill>
              <a:srgbClr val="D8DEE4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13232" y="4343400"/>
            <a:ext cx="219456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a（长）&gt; b（宽）&gt; c（高）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00400" y="2084831"/>
            <a:ext cx="265176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3200400" y="2084831"/>
            <a:ext cx="2651760" cy="365760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291840" y="2103119"/>
            <a:ext cx="2468880" cy="32918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正视图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909060" y="3090671"/>
            <a:ext cx="1234440" cy="868680"/>
          </a:xfrm>
          <a:prstGeom prst="rect">
            <a:avLst/>
          </a:prstGeom>
          <a:solidFill>
            <a:srgbClr val="EEF2F5"/>
          </a:solidFill>
          <a:ln w="20320">
            <a:solidFill>
              <a:srgbClr val="154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909060" y="3090671"/>
            <a:ext cx="1234440" cy="86868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54E71"/>
                </a:solidFill>
                <a:latin typeface="Calibri"/>
              </a:rPr>
              <a:t>a × 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91840" y="4379975"/>
            <a:ext cx="2468880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7682"/>
                </a:solidFill>
                <a:latin typeface="Calibri"/>
              </a:rPr>
              <a:t>正视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053328" y="2084831"/>
            <a:ext cx="265176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053328" y="2084831"/>
            <a:ext cx="2651760" cy="365760"/>
          </a:xfrm>
          <a:prstGeom prst="rect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144768" y="2103119"/>
            <a:ext cx="2468880" cy="32918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侧视图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059168" y="3090671"/>
            <a:ext cx="640080" cy="868680"/>
          </a:xfrm>
          <a:prstGeom prst="rect">
            <a:avLst/>
          </a:prstGeom>
          <a:solidFill>
            <a:srgbClr val="EEF2F5"/>
          </a:solidFill>
          <a:ln w="20320">
            <a:solidFill>
              <a:srgbClr val="C879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059168" y="3090671"/>
            <a:ext cx="640080" cy="86868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8791E"/>
                </a:solidFill>
                <a:latin typeface="Calibri"/>
              </a:rPr>
              <a:t>b × 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44768" y="4379975"/>
            <a:ext cx="2468880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7682"/>
                </a:solidFill>
                <a:latin typeface="Calibri"/>
              </a:rPr>
              <a:t>侧视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906256" y="2084831"/>
            <a:ext cx="265176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8906256" y="2084831"/>
            <a:ext cx="2651760" cy="365760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997696" y="2103119"/>
            <a:ext cx="2468880" cy="32918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俯视图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614916" y="3204971"/>
            <a:ext cx="1234440" cy="640080"/>
          </a:xfrm>
          <a:prstGeom prst="rect">
            <a:avLst/>
          </a:prstGeom>
          <a:solidFill>
            <a:srgbClr val="EEF2F5"/>
          </a:solidFill>
          <a:ln w="20320">
            <a:solidFill>
              <a:srgbClr val="2E8B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614916" y="3204971"/>
            <a:ext cx="1234440" cy="64008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E8B6F"/>
                </a:solidFill>
                <a:latin typeface="Calibri"/>
              </a:rPr>
              <a:t>a × b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997696" y="4379975"/>
            <a:ext cx="2468880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7682"/>
                </a:solidFill>
                <a:latin typeface="Calibri"/>
              </a:rPr>
              <a:t>俯视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40080" y="4846320"/>
            <a:ext cx="10908792" cy="1463040"/>
          </a:xfrm>
          <a:prstGeom prst="rect">
            <a:avLst/>
          </a:prstGeom>
          <a:solidFill>
            <a:srgbClr val="F2F8F4"/>
          </a:solidFill>
          <a:ln w="12700">
            <a:solidFill>
              <a:srgbClr val="2E8B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22960" y="4919472"/>
            <a:ext cx="1056132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2E8B6F"/>
                </a:solidFill>
                <a:latin typeface="Calibri"/>
              </a:rPr>
              <a:t>预设学生回答与正面回馈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2960" y="5248656"/>
            <a:ext cx="10561320" cy="10058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154E71"/>
                </a:solidFill>
                <a:latin typeface="Calibri"/>
              </a:rPr>
              <a:t>师  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“用积木搭一个几何体，分别画出它的正视图、侧视图、俯视图。”</a:t>
            </a:r>
          </a:p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2E8B6F"/>
                </a:solidFill>
                <a:latin typeface="Calibri"/>
              </a:rPr>
              <a:t>生  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“俯视图是底面 3 个小正方形，正视图有两层。”</a:t>
            </a:r>
            <a:r>
              <a:rPr sz="1150" b="1" i="0">
                <a:solidFill>
                  <a:srgbClr val="C8791E"/>
                </a:solidFill>
                <a:latin typeface="Calibri"/>
              </a:rPr>
              <a:t>   ↳ 回馈：</a:t>
            </a:r>
            <a:r>
              <a:rPr sz="1150" b="0" i="1">
                <a:solidFill>
                  <a:srgbClr val="C8791E"/>
                </a:solidFill>
                <a:latin typeface="Calibri"/>
              </a:rPr>
              <a:t>“你已会用 ‘俯视图定底、正视图定高’ 的策略，思路清晰！”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图示：长方体三视图（以形状示意，比例体现 a &gt; b &gt; c）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教学过程 · 环节四 / 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探究三：立体图形的展开图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11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554480"/>
            <a:ext cx="4160520" cy="4069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" y="1627632"/>
            <a:ext cx="384048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154E71"/>
                </a:solidFill>
                <a:latin typeface="Calibri"/>
              </a:rPr>
              <a:t>正方体展开图（1-4-1 型）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1783080" y="2907792"/>
            <a:ext cx="457200" cy="457200"/>
          </a:xfrm>
          <a:prstGeom prst="rect">
            <a:avLst/>
          </a:prstGeom>
          <a:solidFill>
            <a:srgbClr val="EEF2F5"/>
          </a:solidFill>
          <a:ln w="17780">
            <a:solidFill>
              <a:srgbClr val="154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783080" y="2907792"/>
            <a:ext cx="45720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54E71"/>
                </a:solidFill>
                <a:latin typeface="Calibri"/>
              </a:rPr>
              <a:t>前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40280" y="2907792"/>
            <a:ext cx="457200" cy="457200"/>
          </a:xfrm>
          <a:prstGeom prst="rect">
            <a:avLst/>
          </a:prstGeom>
          <a:solidFill>
            <a:srgbClr val="EEF2F5"/>
          </a:solidFill>
          <a:ln w="17780">
            <a:solidFill>
              <a:srgbClr val="154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40280" y="2907792"/>
            <a:ext cx="45720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54E71"/>
                </a:solidFill>
                <a:latin typeface="Calibri"/>
              </a:rPr>
              <a:t>右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97480" y="2907792"/>
            <a:ext cx="457200" cy="457200"/>
          </a:xfrm>
          <a:prstGeom prst="rect">
            <a:avLst/>
          </a:prstGeom>
          <a:solidFill>
            <a:srgbClr val="EEF2F5"/>
          </a:solidFill>
          <a:ln w="17780">
            <a:solidFill>
              <a:srgbClr val="154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697480" y="2907792"/>
            <a:ext cx="45720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54E71"/>
                </a:solidFill>
                <a:latin typeface="Calibri"/>
              </a:rPr>
              <a:t>后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154680" y="2907792"/>
            <a:ext cx="457200" cy="457200"/>
          </a:xfrm>
          <a:prstGeom prst="rect">
            <a:avLst/>
          </a:prstGeom>
          <a:solidFill>
            <a:srgbClr val="EEF2F5"/>
          </a:solidFill>
          <a:ln w="17780">
            <a:solidFill>
              <a:srgbClr val="154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154680" y="2907792"/>
            <a:ext cx="45720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54E71"/>
                </a:solidFill>
                <a:latin typeface="Calibri"/>
              </a:rPr>
              <a:t>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40280" y="2450592"/>
            <a:ext cx="457200" cy="457200"/>
          </a:xfrm>
          <a:prstGeom prst="rect">
            <a:avLst/>
          </a:prstGeom>
          <a:solidFill>
            <a:srgbClr val="EEF2F5"/>
          </a:solidFill>
          <a:ln w="17780">
            <a:solidFill>
              <a:srgbClr val="154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240280" y="2450592"/>
            <a:ext cx="45720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54E71"/>
                </a:solidFill>
                <a:latin typeface="Calibri"/>
              </a:rPr>
              <a:t>上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40280" y="3364992"/>
            <a:ext cx="457200" cy="457200"/>
          </a:xfrm>
          <a:prstGeom prst="rect">
            <a:avLst/>
          </a:prstGeom>
          <a:solidFill>
            <a:srgbClr val="EEF2F5"/>
          </a:solidFill>
          <a:ln w="17780">
            <a:solidFill>
              <a:srgbClr val="154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240280" y="3364992"/>
            <a:ext cx="45720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54E71"/>
                </a:solidFill>
                <a:latin typeface="Calibri"/>
              </a:rPr>
              <a:t>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4672" y="4370832"/>
            <a:ext cx="384048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沿虚棱折叠可还原为正方体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672" y="4754880"/>
            <a:ext cx="3840480" cy="8229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00" b="1" i="0">
                <a:solidFill>
                  <a:srgbClr val="C8791E"/>
                </a:solidFill>
                <a:latin typeface="Calibri"/>
              </a:rPr>
              <a:t>正方体展开图共 11 种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000" b="0" i="0">
                <a:solidFill>
                  <a:srgbClr val="1C2833"/>
                </a:solidFill>
                <a:latin typeface="Calibri"/>
              </a:rPr>
              <a:t>1-4-1 型 ×6  ·  2-3-1 型 ×3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000" b="0" i="0">
                <a:solidFill>
                  <a:srgbClr val="1C2833"/>
                </a:solidFill>
                <a:latin typeface="Calibri"/>
              </a:rPr>
              <a:t>2-2-2 型 ×1  ·  3-3 型 ×1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83480" y="1554480"/>
            <a:ext cx="6565392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983480" y="1554480"/>
            <a:ext cx="6565392" cy="384048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166360" y="1581912"/>
            <a:ext cx="6309360" cy="32918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概念与活动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166360" y="2011680"/>
            <a:ext cx="6309360" cy="86868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概念：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沿立体图形的棱剪开、铺平，所得平面图形叫做展开图。</a:t>
            </a:r>
          </a:p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活动：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剪开纸盒→铺平描边→折叠还原，体会立体 ⇄ 平面。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983480" y="3063240"/>
            <a:ext cx="6565392" cy="2560320"/>
          </a:xfrm>
          <a:prstGeom prst="rect">
            <a:avLst/>
          </a:prstGeom>
          <a:solidFill>
            <a:srgbClr val="F2F8F4"/>
          </a:solidFill>
          <a:ln w="12700">
            <a:solidFill>
              <a:srgbClr val="2E8B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166360" y="3136392"/>
            <a:ext cx="630936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E8B6F"/>
                </a:solidFill>
                <a:latin typeface="Calibri"/>
              </a:rPr>
              <a:t>预设学生回答与正面回馈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66360" y="3474720"/>
            <a:ext cx="6263640" cy="21031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154E71"/>
                </a:solidFill>
                <a:latin typeface="Calibri"/>
              </a:rPr>
              <a:t>师  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“中间 4 个、上下各 1 个的平面图能围成正方体吗？”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2E8B6F"/>
                </a:solidFill>
                <a:latin typeface="Calibri"/>
              </a:rPr>
              <a:t>生₁  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“能，中间一排 4 个围一圈，上下两个盖顶和底。”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C8791E"/>
                </a:solidFill>
                <a:latin typeface="Calibri"/>
              </a:rPr>
              <a:t>↳ 回馈  </a:t>
            </a:r>
            <a:r>
              <a:rPr sz="1100" b="0" i="1">
                <a:solidFill>
                  <a:srgbClr val="C8791E"/>
                </a:solidFill>
                <a:latin typeface="Calibri"/>
              </a:rPr>
              <a:t>“你抓住了 ‘1-4-1’ 型——最稳的结构，判断又快又准！”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2E8B6F"/>
                </a:solidFill>
                <a:latin typeface="Calibri"/>
              </a:rPr>
              <a:t>生₂  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“那 ‘田’ 字形的能围吗？”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C8791E"/>
                </a:solidFill>
                <a:latin typeface="Calibri"/>
              </a:rPr>
              <a:t>↳ 回馈  </a:t>
            </a:r>
            <a:r>
              <a:rPr sz="1100" b="0" i="1">
                <a:solidFill>
                  <a:srgbClr val="C8791E"/>
                </a:solidFill>
                <a:latin typeface="Calibri"/>
              </a:rPr>
              <a:t>“敢于质疑很棒！田字围出后缺面又重叠，不能成——你的问题推动了全班思考。”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图示：正方体 1-4-1 型展开图（面标 上/下/前/后/左/右，可折叠验证）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教学过程 · 环节五 / 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巩固应用：分层任务（对接 A/B/C 卷）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12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627632"/>
            <a:ext cx="3511296" cy="2697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627632"/>
            <a:ext cx="3511296" cy="512064"/>
          </a:xfrm>
          <a:prstGeom prst="rect">
            <a:avLst/>
          </a:prstGeom>
          <a:solidFill>
            <a:srgbClr val="2C6E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1664208"/>
            <a:ext cx="3236976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Calibri"/>
              </a:rPr>
              <a:t>基础  ·  对应 A 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304288"/>
            <a:ext cx="3145536" cy="13716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任务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1C2833"/>
                </a:solidFill>
                <a:latin typeface="Calibri"/>
              </a:rPr>
              <a:t>看三视图，说出对应几何体的名称。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758184"/>
            <a:ext cx="3145536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C6E9E"/>
                </a:solidFill>
                <a:latin typeface="Calibri"/>
              </a:rPr>
              <a:t>能力指向：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识别判断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75404" y="1627632"/>
            <a:ext cx="3511296" cy="2697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75404" y="1627632"/>
            <a:ext cx="3511296" cy="512064"/>
          </a:xfrm>
          <a:prstGeom prst="rect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21708" y="1664208"/>
            <a:ext cx="3236976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Calibri"/>
              </a:rPr>
              <a:t>提高  ·  对应 B 卷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58284" y="2304288"/>
            <a:ext cx="3145536" cy="13716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任务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1C2833"/>
                </a:solidFill>
                <a:latin typeface="Calibri"/>
              </a:rPr>
              <a:t>画出给定积木搭形的三视图。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8284" y="3758184"/>
            <a:ext cx="3145536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8791E"/>
                </a:solidFill>
                <a:latin typeface="Calibri"/>
              </a:rPr>
              <a:t>能力指向：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表达转化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110728" y="1627632"/>
            <a:ext cx="3511296" cy="2697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110728" y="1627632"/>
            <a:ext cx="3511296" cy="512064"/>
          </a:xfrm>
          <a:prstGeom prst="rect">
            <a:avLst/>
          </a:prstGeom>
          <a:solidFill>
            <a:srgbClr val="B547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57032" y="1664208"/>
            <a:ext cx="3236976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Calibri"/>
              </a:rPr>
              <a:t>拓展  ·  对应 C 卷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93608" y="2304288"/>
            <a:ext cx="3145536" cy="13716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任务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1C2833"/>
                </a:solidFill>
                <a:latin typeface="Calibri"/>
              </a:rPr>
              <a:t>设计一个包装盒展开图，并折叠验证。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93608" y="3758184"/>
            <a:ext cx="3145536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B5471B"/>
                </a:solidFill>
                <a:latin typeface="Calibri"/>
              </a:rPr>
              <a:t>能力指向：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应用创新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0080" y="4526280"/>
            <a:ext cx="10908792" cy="1810512"/>
          </a:xfrm>
          <a:prstGeom prst="rect">
            <a:avLst/>
          </a:prstGeom>
          <a:solidFill>
            <a:srgbClr val="F2F8F4"/>
          </a:solidFill>
          <a:ln w="12700">
            <a:solidFill>
              <a:srgbClr val="2E8B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4599432"/>
            <a:ext cx="1056132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2E8B6F"/>
                </a:solidFill>
                <a:latin typeface="Calibri"/>
              </a:rPr>
              <a:t>预设学生回答与正面回馈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937760"/>
            <a:ext cx="10561320" cy="13716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154E71"/>
                </a:solidFill>
                <a:latin typeface="Calibri"/>
              </a:rPr>
              <a:t>师  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“这个三视图对应哪种几何体？”</a:t>
            </a:r>
          </a:p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2E8B6F"/>
                </a:solidFill>
                <a:latin typeface="Calibri"/>
              </a:rPr>
              <a:t>生  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“正视图、侧视图都是矩形，俯视图是圆——是圆柱。”</a:t>
            </a:r>
          </a:p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↳ 回馈  </a:t>
            </a:r>
            <a:r>
              <a:rPr sz="1150" b="0" i="1">
                <a:solidFill>
                  <a:srgbClr val="C8791E"/>
                </a:solidFill>
                <a:latin typeface="Calibri"/>
              </a:rPr>
              <a:t>“你用 ‘视图特征反推几何体’ 的方法，正是空间观念在生长！”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巩固环节分层，与作业 A/B/C 卷形成 “教—学—评” 一致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教学过程 · 环节六 / 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课堂小结：师生共构思维导图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13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627632"/>
            <a:ext cx="6903720" cy="4069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" y="1682496"/>
            <a:ext cx="658368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154E71"/>
                </a:solidFill>
                <a:latin typeface="Calibri"/>
              </a:rPr>
              <a:t>本单元思维导图（师生共构）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868680" y="2542032"/>
            <a:ext cx="1143000" cy="548640"/>
          </a:xfrm>
          <a:prstGeom prst="rect">
            <a:avLst/>
          </a:prstGeom>
          <a:solidFill>
            <a:srgbClr val="EE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542032"/>
            <a:ext cx="1143000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C2833"/>
                </a:solidFill>
                <a:latin typeface="Calibri"/>
              </a:rPr>
              <a:t>生活实物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31720" y="2432304"/>
            <a:ext cx="1463040" cy="768096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331720" y="2432304"/>
            <a:ext cx="1463040" cy="7680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Calibri"/>
              </a:rPr>
              <a:t>立体图形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17720" y="2432304"/>
            <a:ext cx="1463040" cy="768096"/>
          </a:xfrm>
          <a:prstGeom prst="rect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17720" y="2432304"/>
            <a:ext cx="1463040" cy="7680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Calibri"/>
              </a:rPr>
              <a:t>平面图形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0" y="2542032"/>
            <a:ext cx="960120" cy="548640"/>
          </a:xfrm>
          <a:prstGeom prst="rect">
            <a:avLst/>
          </a:prstGeom>
          <a:solidFill>
            <a:srgbClr val="EE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2542032"/>
            <a:ext cx="960120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C2833"/>
                </a:solidFill>
                <a:latin typeface="Calibri"/>
              </a:rPr>
              <a:t>应用建模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2011680" y="2816352"/>
            <a:ext cx="320040" cy="0"/>
          </a:xfrm>
          <a:prstGeom prst="line">
            <a:avLst/>
          </a:prstGeom>
          <a:ln w="15240">
            <a:solidFill>
              <a:srgbClr val="6E76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83080" y="2980944"/>
            <a:ext cx="777240" cy="256032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1">
                <a:solidFill>
                  <a:srgbClr val="6E7682"/>
                </a:solidFill>
                <a:latin typeface="Calibri"/>
              </a:rPr>
              <a:t>抽象</a:t>
            </a:r>
          </a:p>
        </p:txBody>
      </p:sp>
      <p:sp>
        <p:nvSpPr>
          <p:cNvPr id="18" name="Left-Right Arrow 17"/>
          <p:cNvSpPr/>
          <p:nvPr/>
        </p:nvSpPr>
        <p:spPr>
          <a:xfrm>
            <a:off x="3904487" y="2697480"/>
            <a:ext cx="603504" cy="365760"/>
          </a:xfrm>
          <a:prstGeom prst="leftRightArrow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703320" y="3127248"/>
            <a:ext cx="1005840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E8B6F"/>
                </a:solidFill>
                <a:latin typeface="Calibri"/>
              </a:rPr>
              <a:t>三视图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03320" y="3401568"/>
            <a:ext cx="1005840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E8B6F"/>
                </a:solidFill>
                <a:latin typeface="Calibri"/>
              </a:rPr>
              <a:t>展开图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080760" y="2816352"/>
            <a:ext cx="320040" cy="0"/>
          </a:xfrm>
          <a:prstGeom prst="line">
            <a:avLst/>
          </a:prstGeom>
          <a:ln w="15240">
            <a:solidFill>
              <a:srgbClr val="6E76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852160" y="2980944"/>
            <a:ext cx="777240" cy="256032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1">
                <a:solidFill>
                  <a:srgbClr val="6E7682"/>
                </a:solidFill>
                <a:latin typeface="Calibri"/>
              </a:rPr>
              <a:t>转化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0120" y="4114800"/>
            <a:ext cx="603504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核心方法链：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观察 → 操作 → 想象 → 表达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60120" y="4526280"/>
            <a:ext cx="1234440" cy="457200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60120" y="4526280"/>
            <a:ext cx="123444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观察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331720" y="4526280"/>
            <a:ext cx="1234440" cy="457200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331720" y="4526280"/>
            <a:ext cx="123444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操作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703320" y="4526280"/>
            <a:ext cx="1234440" cy="457200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703320" y="4526280"/>
            <a:ext cx="123444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想象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74920" y="4526280"/>
            <a:ext cx="1234440" cy="457200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074920" y="4526280"/>
            <a:ext cx="123444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表达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0120" y="5138928"/>
            <a:ext cx="6035040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154E71"/>
                </a:solidFill>
                <a:latin typeface="Calibri"/>
              </a:rPr>
              <a:t>核心思想：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立体图形 ⇄ 平面图形 的双向转化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726679" y="1627632"/>
            <a:ext cx="3822191" cy="4069080"/>
          </a:xfrm>
          <a:prstGeom prst="rect">
            <a:avLst/>
          </a:prstGeom>
          <a:solidFill>
            <a:srgbClr val="F2F8F4"/>
          </a:solidFill>
          <a:ln w="12700">
            <a:solidFill>
              <a:srgbClr val="2E8B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909560" y="1700784"/>
            <a:ext cx="347472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E8B6F"/>
                </a:solidFill>
                <a:latin typeface="Calibri"/>
              </a:rPr>
              <a:t>预设学生回答与正面回馈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909560" y="2084831"/>
            <a:ext cx="3474720" cy="21945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54E71"/>
                </a:solidFill>
                <a:latin typeface="Calibri"/>
              </a:rPr>
              <a:t>师  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“今天你最大的收获是什么？”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2E8B6F"/>
                </a:solidFill>
                <a:latin typeface="Calibri"/>
              </a:rPr>
              <a:t>生  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“学会在立体和平面之间来回转换。”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C8791E"/>
                </a:solidFill>
                <a:latin typeface="Calibri"/>
              </a:rPr>
              <a:t>↳ 回馈  </a:t>
            </a:r>
            <a:r>
              <a:rPr sz="1100" b="0" i="1">
                <a:solidFill>
                  <a:srgbClr val="C8791E"/>
                </a:solidFill>
                <a:latin typeface="Calibri"/>
              </a:rPr>
              <a:t>“‘来回转换’ 四字点透本单元核心——空间观念正是这样生长的！”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909560" y="4297680"/>
            <a:ext cx="3456432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046720" y="4370832"/>
            <a:ext cx="3200400" cy="11430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方法提炼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 i="0">
                <a:solidFill>
                  <a:srgbClr val="1C2833"/>
                </a:solidFill>
                <a:latin typeface="Calibri"/>
              </a:rPr>
              <a:t>以 “观察—操作—想象—表达” 贯穿，重 “双向转化” 与 “空间想象”。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课堂小结由学生主导表述，教师以正向回馈强化核心素养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结构性板书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主板书（左）· 副板书（右）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14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11274552" cy="5029200"/>
          </a:xfrm>
          <a:prstGeom prst="rect">
            <a:avLst/>
          </a:prstGeom>
          <a:solidFill>
            <a:srgbClr val="2B4133"/>
          </a:solidFill>
          <a:ln w="25400">
            <a:solidFill>
              <a:srgbClr val="E8C0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627632"/>
            <a:ext cx="10789920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2F2F2"/>
                </a:solidFill>
                <a:latin typeface="Calibri"/>
              </a:rPr>
              <a:t>课题：</a:t>
            </a:r>
            <a:r>
              <a:rPr sz="1500" b="1" i="0">
                <a:solidFill>
                  <a:srgbClr val="F2F2F2"/>
                </a:solidFill>
                <a:latin typeface="Calibri"/>
              </a:rPr>
              <a:t>立体图形 —— 认识 · 三视图 · 展开图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7818120" y="2148840"/>
            <a:ext cx="0" cy="4206240"/>
          </a:xfrm>
          <a:prstGeom prst="line">
            <a:avLst/>
          </a:prstGeom>
          <a:ln w="12700">
            <a:solidFill>
              <a:srgbClr val="F2F2F2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001000" y="2103120"/>
            <a:ext cx="347472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8C078"/>
                </a:solidFill>
                <a:latin typeface="Calibri"/>
              </a:rPr>
              <a:t>副板书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2103120"/>
            <a:ext cx="694944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8C078"/>
                </a:solidFill>
                <a:latin typeface="Calibri"/>
              </a:rPr>
              <a:t>主板书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7240" y="2834640"/>
            <a:ext cx="1371600" cy="640080"/>
          </a:xfrm>
          <a:prstGeom prst="rect">
            <a:avLst/>
          </a:prstGeom>
          <a:noFill/>
          <a:ln w="20320">
            <a:solidFill>
              <a:srgbClr val="F2F2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2834640"/>
            <a:ext cx="1371600" cy="64008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2F2F2"/>
                </a:solidFill>
                <a:latin typeface="Calibri"/>
              </a:rPr>
              <a:t>生活实物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43200" y="2697480"/>
            <a:ext cx="1737360" cy="914400"/>
          </a:xfrm>
          <a:prstGeom prst="rect">
            <a:avLst/>
          </a:prstGeom>
          <a:noFill/>
          <a:ln w="20320">
            <a:solidFill>
              <a:srgbClr val="F2F2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743200" y="2697480"/>
            <a:ext cx="1737360" cy="9144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2F2F2"/>
                </a:solidFill>
                <a:latin typeface="Calibri"/>
              </a:rPr>
              <a:t>立体图形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74920" y="2697480"/>
            <a:ext cx="1737360" cy="914400"/>
          </a:xfrm>
          <a:prstGeom prst="rect">
            <a:avLst/>
          </a:prstGeom>
          <a:noFill/>
          <a:ln w="20320">
            <a:solidFill>
              <a:srgbClr val="F2F2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074920" y="2697480"/>
            <a:ext cx="1737360" cy="9144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2F2F2"/>
                </a:solidFill>
                <a:latin typeface="Calibri"/>
              </a:rPr>
              <a:t>平面图形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949440" y="2834640"/>
            <a:ext cx="640080" cy="640080"/>
          </a:xfrm>
          <a:prstGeom prst="rect">
            <a:avLst/>
          </a:prstGeom>
          <a:noFill/>
          <a:ln w="20320">
            <a:solidFill>
              <a:srgbClr val="F2F2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949440" y="2834640"/>
            <a:ext cx="640080" cy="64008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2F2F2"/>
                </a:solidFill>
                <a:latin typeface="Calibri"/>
              </a:rPr>
              <a:t>应用建模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2148840" y="3154680"/>
            <a:ext cx="594360" cy="0"/>
          </a:xfrm>
          <a:prstGeom prst="line">
            <a:avLst/>
          </a:prstGeom>
          <a:ln w="15240">
            <a:solidFill>
              <a:srgbClr val="F2F2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103120" y="3456432"/>
            <a:ext cx="731520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1">
                <a:solidFill>
                  <a:srgbClr val="E8C078"/>
                </a:solidFill>
                <a:latin typeface="Calibri"/>
              </a:rPr>
              <a:t>抽象</a:t>
            </a:r>
          </a:p>
        </p:txBody>
      </p:sp>
      <p:sp>
        <p:nvSpPr>
          <p:cNvPr id="21" name="Left-Right Arrow 20"/>
          <p:cNvSpPr/>
          <p:nvPr/>
        </p:nvSpPr>
        <p:spPr>
          <a:xfrm>
            <a:off x="4498848" y="2999232"/>
            <a:ext cx="566928" cy="329184"/>
          </a:xfrm>
          <a:prstGeom prst="leftRightArrow">
            <a:avLst/>
          </a:prstGeom>
          <a:solidFill>
            <a:srgbClr val="E8C0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297680" y="3611880"/>
            <a:ext cx="960120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E8C078"/>
                </a:solidFill>
                <a:latin typeface="Calibri"/>
              </a:rPr>
              <a:t>三视图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97680" y="3840480"/>
            <a:ext cx="960120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E8C078"/>
                </a:solidFill>
                <a:latin typeface="Calibri"/>
              </a:rPr>
              <a:t>展开图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6812280" y="3154680"/>
            <a:ext cx="137160" cy="0"/>
          </a:xfrm>
          <a:prstGeom prst="line">
            <a:avLst/>
          </a:prstGeom>
          <a:ln w="15240">
            <a:solidFill>
              <a:srgbClr val="F2F2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12280" y="3456432"/>
            <a:ext cx="731520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1">
                <a:solidFill>
                  <a:srgbClr val="E8C078"/>
                </a:solidFill>
                <a:latin typeface="Calibri"/>
              </a:rPr>
              <a:t>转化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" y="4297680"/>
            <a:ext cx="676656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E8C078"/>
                </a:solidFill>
                <a:latin typeface="Calibri"/>
              </a:rPr>
              <a:t>方法链：</a:t>
            </a:r>
            <a:r>
              <a:rPr sz="1150" b="0" i="0">
                <a:solidFill>
                  <a:srgbClr val="F2F2F2"/>
                </a:solidFill>
                <a:latin typeface="Calibri"/>
              </a:rPr>
              <a:t>观察 → 操作 → 想象 → 表达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77240" y="4663440"/>
            <a:ext cx="1234440" cy="420624"/>
          </a:xfrm>
          <a:prstGeom prst="rect">
            <a:avLst/>
          </a:prstGeom>
          <a:solidFill>
            <a:srgbClr val="3A54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77240" y="4663440"/>
            <a:ext cx="1234440" cy="42062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F2F2F2"/>
                </a:solidFill>
                <a:latin typeface="Calibri"/>
              </a:rPr>
              <a:t>观察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148840" y="4663440"/>
            <a:ext cx="1234440" cy="420624"/>
          </a:xfrm>
          <a:prstGeom prst="rect">
            <a:avLst/>
          </a:prstGeom>
          <a:solidFill>
            <a:srgbClr val="3A54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148840" y="4663440"/>
            <a:ext cx="1234440" cy="42062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F2F2F2"/>
                </a:solidFill>
                <a:latin typeface="Calibri"/>
              </a:rPr>
              <a:t>操作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520440" y="4663440"/>
            <a:ext cx="1234440" cy="420624"/>
          </a:xfrm>
          <a:prstGeom prst="rect">
            <a:avLst/>
          </a:prstGeom>
          <a:solidFill>
            <a:srgbClr val="3A54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520440" y="4663440"/>
            <a:ext cx="1234440" cy="42062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F2F2F2"/>
                </a:solidFill>
                <a:latin typeface="Calibri"/>
              </a:rPr>
              <a:t>想象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892040" y="4663440"/>
            <a:ext cx="1234440" cy="420624"/>
          </a:xfrm>
          <a:prstGeom prst="rect">
            <a:avLst/>
          </a:prstGeom>
          <a:solidFill>
            <a:srgbClr val="3A54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892040" y="4663440"/>
            <a:ext cx="1234440" cy="42062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F2F2F2"/>
                </a:solidFill>
                <a:latin typeface="Calibri"/>
              </a:rPr>
              <a:t>表达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77240" y="5285232"/>
            <a:ext cx="6766560" cy="5486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8C078"/>
                </a:solidFill>
                <a:latin typeface="Calibri"/>
              </a:rPr>
              <a:t>核心思想：</a:t>
            </a:r>
            <a:r>
              <a:rPr sz="1200" b="1" i="0">
                <a:solidFill>
                  <a:srgbClr val="F2F2F2"/>
                </a:solidFill>
                <a:latin typeface="Calibri"/>
              </a:rPr>
              <a:t>立体 ⇄ 平面 双向转化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001000" y="2487168"/>
            <a:ext cx="3520440" cy="13716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E8C078"/>
                </a:solidFill>
                <a:latin typeface="Calibri"/>
              </a:rPr>
              <a:t>学生生成（预设）：</a:t>
            </a:r>
            <a:r>
              <a:rPr sz="1100" b="0" i="0">
                <a:solidFill>
                  <a:srgbClr val="F2F2F2"/>
                </a:solidFill>
                <a:latin typeface="Calibri"/>
              </a:rPr>
              <a:t>“立体与平面来回转换。”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001000" y="3703320"/>
            <a:ext cx="3520440" cy="155448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100" b="1" i="0">
                <a:solidFill>
                  <a:srgbClr val="E8C078"/>
                </a:solidFill>
                <a:latin typeface="Calibri"/>
              </a:rPr>
              <a:t>易错提醒：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 i="0">
                <a:solidFill>
                  <a:srgbClr val="F2F2F2"/>
                </a:solidFill>
                <a:latin typeface="Calibri"/>
              </a:rPr>
              <a:t>• 三视图须三个方向都看；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 i="0">
                <a:solidFill>
                  <a:srgbClr val="F2F2F2"/>
                </a:solidFill>
                <a:latin typeface="Calibri"/>
              </a:rPr>
              <a:t>• 展开图不能多面或缺面；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 i="0">
                <a:solidFill>
                  <a:srgbClr val="F2F2F2"/>
                </a:solidFill>
                <a:latin typeface="Calibri"/>
              </a:rPr>
              <a:t>• “田” 字形不能围正方体。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01000" y="5440680"/>
            <a:ext cx="3520440" cy="5486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8C078"/>
                </a:solidFill>
                <a:latin typeface="Calibri"/>
              </a:rPr>
              <a:t>课时任务：</a:t>
            </a:r>
            <a:r>
              <a:rPr sz="1100" b="0" i="0">
                <a:solidFill>
                  <a:srgbClr val="F2F2F2"/>
                </a:solidFill>
                <a:latin typeface="Calibri"/>
              </a:rPr>
              <a:t>分层作业 A / B / C 三卷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板书设计：左主板书呈现知识结构，右副板书记录学生生成与易错点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参考资料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课标 · 教材 · 读物 · 数字资源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15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627632"/>
            <a:ext cx="5358384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627632"/>
            <a:ext cx="91440" cy="1993392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1755648"/>
            <a:ext cx="4901184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154E71"/>
                </a:solidFill>
                <a:latin typeface="Calibri"/>
              </a:rPr>
              <a:t>① 课程标准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2176272"/>
            <a:ext cx="4901184" cy="133502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 i="0">
                <a:solidFill>
                  <a:srgbClr val="1C2833"/>
                </a:solidFill>
                <a:latin typeface="Calibri"/>
              </a:rPr>
              <a:t>• 《义务教育数学课程标准（2022 年版）》北京师范大学出版社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 i="0">
                <a:solidFill>
                  <a:srgbClr val="1C2833"/>
                </a:solidFill>
                <a:latin typeface="Calibri"/>
              </a:rPr>
              <a:t>• 第三学段（7～9 年级）“图形的认识与测量”相关条目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72784" y="1627632"/>
            <a:ext cx="5358384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72784" y="1627632"/>
            <a:ext cx="91440" cy="1993392"/>
          </a:xfrm>
          <a:prstGeom prst="rect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28816" y="1755648"/>
            <a:ext cx="4901184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8791E"/>
                </a:solidFill>
                <a:latin typeface="Calibri"/>
              </a:rPr>
              <a:t>② 教材依据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28816" y="2176272"/>
            <a:ext cx="4901184" cy="133502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 i="0">
                <a:solidFill>
                  <a:srgbClr val="1C2833"/>
                </a:solidFill>
                <a:latin typeface="Calibri"/>
              </a:rPr>
              <a:t>• 人教版《数学》七年级上册 第四章 几何图形初步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 i="0">
                <a:solidFill>
                  <a:srgbClr val="1C2833"/>
                </a:solidFill>
                <a:latin typeface="Calibri"/>
              </a:rPr>
              <a:t>• 北师大版《数学》七年级上册 第一章 丰富的图形世界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" y="3822192"/>
            <a:ext cx="5358384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0080" y="3822192"/>
            <a:ext cx="91440" cy="1993392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3950208"/>
            <a:ext cx="4901184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E8B6F"/>
                </a:solidFill>
                <a:latin typeface="Calibri"/>
              </a:rPr>
              <a:t>③ 研究读物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6112" y="4370832"/>
            <a:ext cx="4901184" cy="133502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 i="0">
                <a:solidFill>
                  <a:srgbClr val="1C2833"/>
                </a:solidFill>
                <a:latin typeface="Calibri"/>
              </a:rPr>
              <a:t>• 史宁中.《义务教育数学课程标准（2022年版）解读》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 i="0">
                <a:solidFill>
                  <a:srgbClr val="1C2833"/>
                </a:solidFill>
                <a:latin typeface="Calibri"/>
              </a:rPr>
              <a:t>• 相关几何直观与空间观念培养研究文献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72784" y="3822192"/>
            <a:ext cx="5358384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72784" y="3822192"/>
            <a:ext cx="91440" cy="1993392"/>
          </a:xfrm>
          <a:prstGeom prst="rect">
            <a:avLst/>
          </a:prstGeom>
          <a:solidFill>
            <a:srgbClr val="2C6E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28816" y="3950208"/>
            <a:ext cx="4901184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C6E9E"/>
                </a:solidFill>
                <a:latin typeface="Calibri"/>
              </a:rPr>
              <a:t>④ 数字资源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28816" y="4370832"/>
            <a:ext cx="4901184" cy="133502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 i="0">
                <a:solidFill>
                  <a:srgbClr val="1C2833"/>
                </a:solidFill>
                <a:latin typeface="Calibri"/>
              </a:rPr>
              <a:t>• 国家中小学智慧教育平台——图形认识微课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 i="0">
                <a:solidFill>
                  <a:srgbClr val="1C2833"/>
                </a:solidFill>
                <a:latin typeface="Calibri"/>
              </a:rPr>
              <a:t>• 几何画板 / 动态演示工具（展开折叠模拟）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资料用于教师备课与延伸阅读，可据学情增补校本资源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作业设计 · 总览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分层作业 A / B / C 三卷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16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572768"/>
            <a:ext cx="3511296" cy="2880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572768"/>
            <a:ext cx="3511296" cy="603504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1618488"/>
            <a:ext cx="3236976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Calibri"/>
              </a:rPr>
              <a:t>A 卷   基础 · 达标准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322576"/>
            <a:ext cx="3145536" cy="20574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2E8B6F"/>
                </a:solidFill>
                <a:latin typeface="Calibri"/>
              </a:rPr>
              <a:t>要求：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全体完成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2E8B6F"/>
                </a:solidFill>
                <a:latin typeface="Calibri"/>
              </a:rPr>
              <a:t>题量：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3 题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2E8B6F"/>
                </a:solidFill>
                <a:latin typeface="Calibri"/>
              </a:rPr>
              <a:t>水平：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识图 · 判断（水平一）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2E8B6F"/>
                </a:solidFill>
                <a:latin typeface="Calibri"/>
              </a:rPr>
              <a:t>目标：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落实 “四基”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75404" y="1572768"/>
            <a:ext cx="3511296" cy="2880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375404" y="1572768"/>
            <a:ext cx="3511296" cy="603504"/>
          </a:xfrm>
          <a:prstGeom prst="rect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21708" y="1618488"/>
            <a:ext cx="3236976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Calibri"/>
              </a:rPr>
              <a:t>B 卷   提高 · 能力发展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8284" y="2322576"/>
            <a:ext cx="3145536" cy="20574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要求：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多数完成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题量：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3 题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水平：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画图 · 转化（水平二）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目标：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发展空间想象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10728" y="1572768"/>
            <a:ext cx="3511296" cy="2880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110728" y="1572768"/>
            <a:ext cx="3511296" cy="603504"/>
          </a:xfrm>
          <a:prstGeom prst="rect">
            <a:avLst/>
          </a:prstGeom>
          <a:solidFill>
            <a:srgbClr val="B547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57032" y="1618488"/>
            <a:ext cx="3236976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Calibri"/>
              </a:rPr>
              <a:t>C 卷   拓展 · 创新探究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3608" y="2322576"/>
            <a:ext cx="3145536" cy="20574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B5471B"/>
                </a:solidFill>
                <a:latin typeface="Calibri"/>
              </a:rPr>
              <a:t>要求：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选做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B5471B"/>
                </a:solidFill>
                <a:latin typeface="Calibri"/>
              </a:rPr>
              <a:t>题量：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3 题（含开放）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B5471B"/>
                </a:solidFill>
                <a:latin typeface="Calibri"/>
              </a:rPr>
              <a:t>水平：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应用 · 创新（水平三）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B5471B"/>
                </a:solidFill>
                <a:latin typeface="Calibri"/>
              </a:rPr>
              <a:t>目标：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指向应用与创新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" y="4617720"/>
            <a:ext cx="10908792" cy="1691640"/>
          </a:xfrm>
          <a:prstGeom prst="rect">
            <a:avLst/>
          </a:prstGeom>
          <a:solidFill>
            <a:srgbClr val="EE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4709160"/>
            <a:ext cx="1056132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54E71"/>
                </a:solidFill>
                <a:latin typeface="Calibri"/>
              </a:rPr>
              <a:t>设计理念与评价方式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047488"/>
            <a:ext cx="10561320" cy="11887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• 设计理念：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依据《2022 课标》“教—学—评” 一致性，按学业质量水平分层，保底促优、关注差异。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• 评价方式：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过程性（实物操作 / 课堂讨论）与结论性（A/B/C 分层卷）相结合；分层评价量规见末页。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三卷并非简单加难，而是 “水平一/二/三” 的能力进阶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作业设计 · A 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基础（全体完成 · 学业水平一）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17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554480"/>
            <a:ext cx="6903720" cy="4754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554480"/>
            <a:ext cx="6903720" cy="420624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581912"/>
            <a:ext cx="6583680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题目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084831"/>
            <a:ext cx="6583680" cy="4160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1. 连线：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将实物与对应几何体连线。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   实物：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易拉罐 / 足球 / 魔方 / 圣诞帽 / 金字塔模型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   几何体：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圆柱 / 球 / 正方体（棱柱）/ 圆锥 / 棱锥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2. 判断（三视图）：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下列三视图表示哪种几何体？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   ① 正视、侧视为矩形，俯视为圆 → ______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   ② 正视为三角形，俯视为圆 → ______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3. 识别展开图：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下列哪个是圆柱的展开图？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   甲：一矩形    乙：矩形+两圆    丙：两矩形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26679" y="1554480"/>
            <a:ext cx="3822191" cy="4754880"/>
          </a:xfrm>
          <a:prstGeom prst="rect">
            <a:avLst/>
          </a:prstGeom>
          <a:solidFill>
            <a:srgbClr val="F2F8F4"/>
          </a:solidFill>
          <a:ln w="12700">
            <a:solidFill>
              <a:srgbClr val="2E8B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7726679" y="1554480"/>
            <a:ext cx="3822191" cy="420624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909560" y="1581912"/>
            <a:ext cx="3474720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参考答案要点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09560" y="2103120"/>
            <a:ext cx="3474720" cy="41148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2E8B6F"/>
                </a:solidFill>
                <a:latin typeface="Calibri"/>
              </a:rPr>
              <a:t>1. 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易拉罐—圆柱；足球—球；魔方—正方体（棱柱）；圣诞帽—圆锥；金字塔—棱锥。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2E8B6F"/>
                </a:solidFill>
                <a:latin typeface="Calibri"/>
              </a:rPr>
              <a:t>2. 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① 圆柱；② 圆锥。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2E8B6F"/>
                </a:solidFill>
                <a:latin typeface="Calibri"/>
              </a:rPr>
              <a:t>3. 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乙（矩形+两圆）：矩形为侧面，两圆为上下底面，矩形长 = 底面圆周长。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C8791E"/>
                </a:solidFill>
                <a:latin typeface="Calibri"/>
              </a:rPr>
              <a:t>说明：</a:t>
            </a:r>
            <a:r>
              <a:rPr sz="1050" b="0" i="1">
                <a:solidFill>
                  <a:srgbClr val="1C2833"/>
                </a:solidFill>
                <a:latin typeface="Calibri"/>
              </a:rPr>
              <a:t>A 卷重在 “识图与判断”，对应水平一，全体达成。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A 卷：基础达标，落实 “四基”（基本知识·基本技能·基本思想·基本活动经验）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作业设计 · B 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提高（多数完成 · 学业水平二）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18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554480"/>
            <a:ext cx="6903720" cy="4754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554480"/>
            <a:ext cx="6903720" cy="420624"/>
          </a:xfrm>
          <a:prstGeom prst="rect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581912"/>
            <a:ext cx="6583680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题目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084831"/>
            <a:ext cx="6583680" cy="4160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1. 画图：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用积木搭一个几何体（俯视为 “┌” 形 3 格），画出它的正视图、侧视图、俯视图。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2. 判断：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下列 6 格平面图能否围成正方体？能 √，不能 ×。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   ① 1-4-1 型（十字）    ② “田” 字形    ③ 2-2-2 型（阶梯）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3. 推断：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给出展开图 “一矩形 + 两圆”，说出几何体名称并说明依据。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26679" y="1554480"/>
            <a:ext cx="3822191" cy="4754880"/>
          </a:xfrm>
          <a:prstGeom prst="rect">
            <a:avLst/>
          </a:prstGeom>
          <a:solidFill>
            <a:srgbClr val="FBF3E8"/>
          </a:solidFill>
          <a:ln w="12700">
            <a:solidFill>
              <a:srgbClr val="C879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7726679" y="1554480"/>
            <a:ext cx="3822191" cy="420624"/>
          </a:xfrm>
          <a:prstGeom prst="rect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909560" y="1581912"/>
            <a:ext cx="3474720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参考答案与评价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09560" y="2103120"/>
            <a:ext cx="3474720" cy="41148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C8791E"/>
                </a:solidFill>
                <a:latin typeface="Calibri"/>
              </a:rPr>
              <a:t>1. 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按所搭形状作图；评价：正视图层数 = 俯视图各列高度，侧视图反映深度。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C8791E"/>
                </a:solidFill>
                <a:latin typeface="Calibri"/>
              </a:rPr>
              <a:t>2. 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① √；② ×；③ √。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C8791E"/>
                </a:solidFill>
                <a:latin typeface="Calibri"/>
              </a:rPr>
              <a:t>   依据：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折叠后 “不重不漏”，且对面位置可对应。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C8791E"/>
                </a:solidFill>
                <a:latin typeface="Calibri"/>
              </a:rPr>
              <a:t>3. 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圆柱；两圆为底面，矩形长 = 底面圆周长。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C8791E"/>
                </a:solidFill>
                <a:latin typeface="Calibri"/>
              </a:rPr>
              <a:t>说明：</a:t>
            </a:r>
            <a:r>
              <a:rPr sz="1050" b="0" i="1">
                <a:solidFill>
                  <a:srgbClr val="1C2833"/>
                </a:solidFill>
                <a:latin typeface="Calibri"/>
              </a:rPr>
              <a:t>B 卷重在 “画图与转化”，对应水平二。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B 卷：能力发展，强调 “表达—转化” 与空间想象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作业设计 · C 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拓展（选做 · 学业水平三）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19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554480"/>
            <a:ext cx="6903720" cy="4754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554480"/>
            <a:ext cx="6903720" cy="420624"/>
          </a:xfrm>
          <a:prstGeom prst="rect">
            <a:avLst/>
          </a:prstGeom>
          <a:solidFill>
            <a:srgbClr val="B547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581912"/>
            <a:ext cx="6583680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题目（开放 · 探究）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084831"/>
            <a:ext cx="6583680" cy="4160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1200"/>
              </a:spcAft>
            </a:pPr>
            <a:r>
              <a:rPr sz="1150" b="1" i="0">
                <a:solidFill>
                  <a:srgbClr val="B5471B"/>
                </a:solidFill>
                <a:latin typeface="Calibri"/>
              </a:rPr>
              <a:t>1. 设计：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设计一个长方体包装盒的展开图（标注尺寸），并写出折叠验证过程。</a:t>
            </a:r>
          </a:p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1200"/>
              </a:spcAft>
            </a:pPr>
            <a:r>
              <a:rPr sz="1150" b="1" i="0">
                <a:solidFill>
                  <a:srgbClr val="B5471B"/>
                </a:solidFill>
                <a:latin typeface="Calibri"/>
              </a:rPr>
              <a:t>2. 探究：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给定三视图（正视 2×2、侧视 2×2、俯视 3×2），</a:t>
            </a:r>
          </a:p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1200"/>
              </a:spcAft>
            </a:pPr>
            <a:r>
              <a:rPr sz="1150" b="0" i="0">
                <a:solidFill>
                  <a:srgbClr val="1C2833"/>
                </a:solidFill>
                <a:latin typeface="Calibri"/>
              </a:rPr>
              <a:t>   最少需要几块小正方体？写出你的推理。</a:t>
            </a:r>
          </a:p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1200"/>
              </a:spcAft>
            </a:pPr>
            <a:r>
              <a:rPr sz="1150" b="1" i="0">
                <a:solidFill>
                  <a:srgbClr val="B5471B"/>
                </a:solidFill>
                <a:latin typeface="Calibri"/>
              </a:rPr>
              <a:t>3. 数学写作：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选一件生活物品，描述它从正面、左面、上面看到的形状，</a:t>
            </a:r>
          </a:p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1200"/>
              </a:spcAft>
            </a:pPr>
            <a:r>
              <a:rPr sz="1150" b="0" i="0">
                <a:solidFill>
                  <a:srgbClr val="1C2833"/>
                </a:solidFill>
                <a:latin typeface="Calibri"/>
              </a:rPr>
              <a:t>   并说明 “为何不同方向看到不同结果”。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26679" y="1554480"/>
            <a:ext cx="3822191" cy="4754880"/>
          </a:xfrm>
          <a:prstGeom prst="rect">
            <a:avLst/>
          </a:prstGeom>
          <a:solidFill>
            <a:srgbClr val="FBEFE9"/>
          </a:solidFill>
          <a:ln w="12700">
            <a:solidFill>
              <a:srgbClr val="B547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7726679" y="1554480"/>
            <a:ext cx="3822191" cy="420624"/>
          </a:xfrm>
          <a:prstGeom prst="rect">
            <a:avLst/>
          </a:prstGeom>
          <a:solidFill>
            <a:srgbClr val="B547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909560" y="1581912"/>
            <a:ext cx="3474720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评价标准（开放性）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09560" y="2103120"/>
            <a:ext cx="3474720" cy="41148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B5471B"/>
                </a:solidFill>
                <a:latin typeface="Calibri"/>
              </a:rPr>
              <a:t>• 设计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合理、尺寸自洽，折叠验证完整。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B5471B"/>
                </a:solidFill>
                <a:latin typeface="Calibri"/>
              </a:rPr>
              <a:t>• 探究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能由三视图反推最少块数并给出推理（如 5 块，举例可证）。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B5471B"/>
                </a:solidFill>
                <a:latin typeface="Calibri"/>
              </a:rPr>
              <a:t>• 写作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描述准确、图文结合，能点出 “方向不同 → 投影不同”。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B5471B"/>
                </a:solidFill>
                <a:latin typeface="Calibri"/>
              </a:rPr>
              <a:t>评分：</a:t>
            </a:r>
            <a:r>
              <a:rPr sz="1100" b="0" i="1">
                <a:solidFill>
                  <a:srgbClr val="1C2833"/>
                </a:solidFill>
                <a:latin typeface="Calibri"/>
              </a:rPr>
              <a:t>以思维过程为主，兼顾结论；优秀 = 三项均达成。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C 卷：拓展探究，指向应用与创新意识（核心素养进阶）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CONTENTS · 目录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本课件包含八个教学要素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02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700784"/>
            <a:ext cx="5175504" cy="950976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700784"/>
            <a:ext cx="91440" cy="950976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96112" y="1947672"/>
            <a:ext cx="566928" cy="457200"/>
          </a:xfrm>
          <a:prstGeom prst="rect">
            <a:avLst/>
          </a:prstGeom>
          <a:solidFill>
            <a:srgbClr val="EE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96112" y="1947672"/>
            <a:ext cx="566928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54E71"/>
                </a:solidFill>
                <a:latin typeface="Calibri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9344" y="1819656"/>
            <a:ext cx="4078224" cy="7680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500" b="1" i="0">
                <a:solidFill>
                  <a:srgbClr val="1C2833"/>
                </a:solidFill>
                <a:latin typeface="Calibri"/>
              </a:rPr>
              <a:t>单元把握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 i="0">
                <a:solidFill>
                  <a:srgbClr val="6E7682"/>
                </a:solidFill>
                <a:latin typeface="Calibri"/>
              </a:rPr>
              <a:t>课标定位·单元结构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73368" y="1700784"/>
            <a:ext cx="5175504" cy="950976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373368" y="1700784"/>
            <a:ext cx="91440" cy="950976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629400" y="1947672"/>
            <a:ext cx="566928" cy="457200"/>
          </a:xfrm>
          <a:prstGeom prst="rect">
            <a:avLst/>
          </a:prstGeom>
          <a:solidFill>
            <a:srgbClr val="EE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629400" y="1947672"/>
            <a:ext cx="566928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54E71"/>
                </a:solidFill>
                <a:latin typeface="Calibri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42632" y="1819656"/>
            <a:ext cx="4078224" cy="7680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500" b="1" i="0">
                <a:solidFill>
                  <a:srgbClr val="1C2833"/>
                </a:solidFill>
                <a:latin typeface="Calibri"/>
              </a:rPr>
              <a:t>教学内容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 i="0">
                <a:solidFill>
                  <a:srgbClr val="6E7682"/>
                </a:solidFill>
                <a:latin typeface="Calibri"/>
              </a:rPr>
              <a:t>课时安排·内容体系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" y="2798064"/>
            <a:ext cx="5175504" cy="950976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" y="2798064"/>
            <a:ext cx="91440" cy="950976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96112" y="3044952"/>
            <a:ext cx="566928" cy="457200"/>
          </a:xfrm>
          <a:prstGeom prst="rect">
            <a:avLst/>
          </a:prstGeom>
          <a:solidFill>
            <a:srgbClr val="EE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6112" y="3044952"/>
            <a:ext cx="566928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54E71"/>
                </a:solidFill>
                <a:latin typeface="Calibri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09344" y="2916936"/>
            <a:ext cx="4078224" cy="7680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500" b="1" i="0">
                <a:solidFill>
                  <a:srgbClr val="1C2833"/>
                </a:solidFill>
                <a:latin typeface="Calibri"/>
              </a:rPr>
              <a:t>教学目标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 i="0">
                <a:solidFill>
                  <a:srgbClr val="6E7682"/>
                </a:solidFill>
                <a:latin typeface="Calibri"/>
              </a:rPr>
              <a:t>四基四能·核心素养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373368" y="2798064"/>
            <a:ext cx="5175504" cy="950976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373368" y="2798064"/>
            <a:ext cx="91440" cy="950976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629400" y="3044952"/>
            <a:ext cx="566928" cy="457200"/>
          </a:xfrm>
          <a:prstGeom prst="rect">
            <a:avLst/>
          </a:prstGeom>
          <a:solidFill>
            <a:srgbClr val="EE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629400" y="3044952"/>
            <a:ext cx="566928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54E71"/>
                </a:solidFill>
                <a:latin typeface="Calibri"/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42632" y="2916936"/>
            <a:ext cx="4078224" cy="7680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500" b="1" i="0">
                <a:solidFill>
                  <a:srgbClr val="1C2833"/>
                </a:solidFill>
                <a:latin typeface="Calibri"/>
              </a:rPr>
              <a:t>教学重难点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 i="0">
                <a:solidFill>
                  <a:srgbClr val="6E7682"/>
                </a:solidFill>
                <a:latin typeface="Calibri"/>
              </a:rPr>
              <a:t>内在关系·不可割裂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" y="3895344"/>
            <a:ext cx="5175504" cy="950976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0080" y="3895344"/>
            <a:ext cx="91440" cy="950976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96112" y="4142232"/>
            <a:ext cx="566928" cy="457200"/>
          </a:xfrm>
          <a:prstGeom prst="rect">
            <a:avLst/>
          </a:prstGeom>
          <a:solidFill>
            <a:srgbClr val="EE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96112" y="4142232"/>
            <a:ext cx="566928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54E71"/>
                </a:solidFill>
                <a:latin typeface="Calibri"/>
              </a:rPr>
              <a:t>05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609344" y="4014216"/>
            <a:ext cx="4078224" cy="7680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500" b="1" i="0">
                <a:solidFill>
                  <a:srgbClr val="1C2833"/>
                </a:solidFill>
                <a:latin typeface="Calibri"/>
              </a:rPr>
              <a:t>教学过程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 i="0">
                <a:solidFill>
                  <a:srgbClr val="6E7682"/>
                </a:solidFill>
                <a:latin typeface="Calibri"/>
              </a:rPr>
              <a:t>六环节·预设回答回馈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373368" y="3895344"/>
            <a:ext cx="5175504" cy="950976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373368" y="3895344"/>
            <a:ext cx="91440" cy="950976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6629400" y="4142232"/>
            <a:ext cx="566928" cy="457200"/>
          </a:xfrm>
          <a:prstGeom prst="rect">
            <a:avLst/>
          </a:prstGeom>
          <a:solidFill>
            <a:srgbClr val="EE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629400" y="4142232"/>
            <a:ext cx="566928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54E71"/>
                </a:solidFill>
                <a:latin typeface="Calibri"/>
              </a:rPr>
              <a:t>06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42632" y="4014216"/>
            <a:ext cx="4078224" cy="7680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500" b="1" i="0">
                <a:solidFill>
                  <a:srgbClr val="1C2833"/>
                </a:solidFill>
                <a:latin typeface="Calibri"/>
              </a:rPr>
              <a:t>结构性板书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 i="0">
                <a:solidFill>
                  <a:srgbClr val="6E7682"/>
                </a:solidFill>
                <a:latin typeface="Calibri"/>
              </a:rPr>
              <a:t>主板书·副板书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40080" y="4992624"/>
            <a:ext cx="5175504" cy="950976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40080" y="4992624"/>
            <a:ext cx="91440" cy="950976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896112" y="5239512"/>
            <a:ext cx="566928" cy="457200"/>
          </a:xfrm>
          <a:prstGeom prst="rect">
            <a:avLst/>
          </a:prstGeom>
          <a:solidFill>
            <a:srgbClr val="EE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96112" y="5239512"/>
            <a:ext cx="566928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54E71"/>
                </a:solidFill>
                <a:latin typeface="Calibri"/>
              </a:rPr>
              <a:t>07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609344" y="5111496"/>
            <a:ext cx="4078224" cy="7680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500" b="1" i="0">
                <a:solidFill>
                  <a:srgbClr val="1C2833"/>
                </a:solidFill>
                <a:latin typeface="Calibri"/>
              </a:rPr>
              <a:t>参考资料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 i="0">
                <a:solidFill>
                  <a:srgbClr val="6E7682"/>
                </a:solidFill>
                <a:latin typeface="Calibri"/>
              </a:rPr>
              <a:t>课标·教材·读物·资源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373368" y="4992624"/>
            <a:ext cx="5175504" cy="950976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6373368" y="4992624"/>
            <a:ext cx="91440" cy="950976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6629400" y="5239512"/>
            <a:ext cx="566928" cy="457200"/>
          </a:xfrm>
          <a:prstGeom prst="rect">
            <a:avLst/>
          </a:prstGeom>
          <a:solidFill>
            <a:srgbClr val="EE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629400" y="5239512"/>
            <a:ext cx="566928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54E71"/>
                </a:solidFill>
                <a:latin typeface="Calibri"/>
              </a:rPr>
              <a:t>08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342632" y="5111496"/>
            <a:ext cx="4078224" cy="7680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500" b="1" i="0">
                <a:solidFill>
                  <a:srgbClr val="1C2833"/>
                </a:solidFill>
                <a:latin typeface="Calibri"/>
              </a:rPr>
              <a:t>作业设计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 i="0">
                <a:solidFill>
                  <a:srgbClr val="6E7682"/>
                </a:solidFill>
                <a:latin typeface="Calibri"/>
              </a:rPr>
              <a:t>分层 A/B/C 三卷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0080" y="5943600"/>
            <a:ext cx="10881360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8791E"/>
                </a:solidFill>
                <a:latin typeface="Calibri"/>
              </a:rPr>
              <a:t>配图以课本情境为主  ·  教学过程含学生预设回答与正面回馈  ·  分层作业 A / B / C 三卷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数学 · 七年级 · 立体几何 单元教学设计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作业评价 · 结语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分层评价量规与单元结语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20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9224" y="1627632"/>
            <a:ext cx="2468880" cy="548640"/>
          </a:xfrm>
          <a:prstGeom prst="rect">
            <a:avLst/>
          </a:prstGeom>
          <a:solidFill>
            <a:srgbClr val="154E71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22376" y="1627632"/>
            <a:ext cx="2322576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评价维度</a:t>
            </a:r>
          </a:p>
        </p:txBody>
      </p:sp>
      <p:sp>
        <p:nvSpPr>
          <p:cNvPr id="8" name="Rectangle 7"/>
          <p:cNvSpPr/>
          <p:nvPr/>
        </p:nvSpPr>
        <p:spPr>
          <a:xfrm>
            <a:off x="3118104" y="1627632"/>
            <a:ext cx="2807208" cy="548640"/>
          </a:xfrm>
          <a:prstGeom prst="rect">
            <a:avLst/>
          </a:prstGeom>
          <a:solidFill>
            <a:srgbClr val="154E71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191256" y="162763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A 卷 · 基础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25312" y="1627632"/>
            <a:ext cx="2807208" cy="548640"/>
          </a:xfrm>
          <a:prstGeom prst="rect">
            <a:avLst/>
          </a:prstGeom>
          <a:solidFill>
            <a:srgbClr val="154E71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98464" y="162763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B 卷 · 提高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732520" y="1627632"/>
            <a:ext cx="2807208" cy="548640"/>
          </a:xfrm>
          <a:prstGeom prst="rect">
            <a:avLst/>
          </a:prstGeom>
          <a:solidFill>
            <a:srgbClr val="154E71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805672" y="162763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C 卷 · 拓展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9224" y="2176272"/>
            <a:ext cx="2468880" cy="548640"/>
          </a:xfrm>
          <a:prstGeom prst="rect">
            <a:avLst/>
          </a:prstGeom>
          <a:solidFill>
            <a:srgbClr val="EEF2F5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22376" y="2176272"/>
            <a:ext cx="2322576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154E71"/>
                </a:solidFill>
                <a:latin typeface="Calibri"/>
              </a:rPr>
              <a:t>识图与判断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118104" y="2176272"/>
            <a:ext cx="2807208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191256" y="217627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能识别五类几何体并连线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25312" y="2176272"/>
            <a:ext cx="2807208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998464" y="217627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能判断三视图对应几何体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732520" y="2176272"/>
            <a:ext cx="2807208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05672" y="217627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能由多视图反推设计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9224" y="2724912"/>
            <a:ext cx="2468880" cy="548640"/>
          </a:xfrm>
          <a:prstGeom prst="rect">
            <a:avLst/>
          </a:prstGeom>
          <a:solidFill>
            <a:srgbClr val="EEF2F5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22376" y="2724912"/>
            <a:ext cx="2322576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154E71"/>
                </a:solidFill>
                <a:latin typeface="Calibri"/>
              </a:rPr>
              <a:t>画图与表达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18104" y="2724912"/>
            <a:ext cx="2807208" cy="548640"/>
          </a:xfrm>
          <a:prstGeom prst="rect">
            <a:avLst/>
          </a:prstGeom>
          <a:solidFill>
            <a:srgbClr val="F4F1EA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191256" y="272491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能辨认三视图与展开图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925312" y="2724912"/>
            <a:ext cx="2807208" cy="548640"/>
          </a:xfrm>
          <a:prstGeom prst="rect">
            <a:avLst/>
          </a:prstGeom>
          <a:solidFill>
            <a:srgbClr val="F4F1EA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98464" y="272491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能画简单几何体三视图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732520" y="2724912"/>
            <a:ext cx="2807208" cy="548640"/>
          </a:xfrm>
          <a:prstGeom prst="rect">
            <a:avLst/>
          </a:prstGeom>
          <a:solidFill>
            <a:srgbClr val="F4F1EA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805672" y="272491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能设计并画出展开图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9224" y="3273552"/>
            <a:ext cx="2468880" cy="548640"/>
          </a:xfrm>
          <a:prstGeom prst="rect">
            <a:avLst/>
          </a:prstGeom>
          <a:solidFill>
            <a:srgbClr val="EEF2F5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22376" y="3273552"/>
            <a:ext cx="2322576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154E71"/>
                </a:solidFill>
                <a:latin typeface="Calibri"/>
              </a:rPr>
              <a:t>空间想象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118104" y="3273552"/>
            <a:ext cx="2807208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191256" y="327355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能想象常见展开图折叠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925312" y="3273552"/>
            <a:ext cx="2807208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998464" y="327355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能由展开图想象立体形状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732520" y="3273552"/>
            <a:ext cx="2807208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805672" y="327355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能在多解中推理排除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49224" y="3822192"/>
            <a:ext cx="2468880" cy="548640"/>
          </a:xfrm>
          <a:prstGeom prst="rect">
            <a:avLst/>
          </a:prstGeom>
          <a:solidFill>
            <a:srgbClr val="EEF2F5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22376" y="3822192"/>
            <a:ext cx="2322576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154E71"/>
                </a:solidFill>
                <a:latin typeface="Calibri"/>
              </a:rPr>
              <a:t>应用与创新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118104" y="3822192"/>
            <a:ext cx="2807208" cy="548640"/>
          </a:xfrm>
          <a:prstGeom prst="rect">
            <a:avLst/>
          </a:prstGeom>
          <a:solidFill>
            <a:srgbClr val="F4F1EA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191256" y="382219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能在生活中举例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925312" y="3822192"/>
            <a:ext cx="2807208" cy="548640"/>
          </a:xfrm>
          <a:prstGeom prst="rect">
            <a:avLst/>
          </a:prstGeom>
          <a:solidFill>
            <a:srgbClr val="F4F1EA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998464" y="382219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能解决包装判断问题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732520" y="3822192"/>
            <a:ext cx="2807208" cy="548640"/>
          </a:xfrm>
          <a:prstGeom prst="rect">
            <a:avLst/>
          </a:prstGeom>
          <a:solidFill>
            <a:srgbClr val="F4F1EA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805672" y="3822192"/>
            <a:ext cx="2660904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1C2833"/>
                </a:solidFill>
                <a:latin typeface="Calibri"/>
              </a:rPr>
              <a:t>能完成开放探究与写作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9224" y="4407408"/>
            <a:ext cx="10881360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1">
                <a:solidFill>
                  <a:srgbClr val="6E7682"/>
                </a:solidFill>
                <a:latin typeface="Calibri"/>
              </a:rPr>
              <a:t>量规说明：按学业质量水平一/二/三分层评定，过程性 + 结论性综合记等第（A/B/C 或 优/良/合格）。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49224" y="4809744"/>
            <a:ext cx="10890504" cy="1417320"/>
          </a:xfrm>
          <a:prstGeom prst="rect">
            <a:avLst/>
          </a:prstGeom>
          <a:solidFill>
            <a:srgbClr val="0E2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649224" y="4809744"/>
            <a:ext cx="146304" cy="1417320"/>
          </a:xfrm>
          <a:prstGeom prst="rect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960120" y="4992624"/>
            <a:ext cx="10424160" cy="64008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Calibri"/>
              </a:rPr>
              <a:t>立足课标 · 发展空间观念与几何直观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60120" y="5669280"/>
            <a:ext cx="10424160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CFD8DD"/>
                </a:solidFill>
                <a:latin typeface="Calibri"/>
              </a:rPr>
              <a:t>教—学—评 一致   ·   配图以课本情境为主   ·   分层作业 A / B / C 三卷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数学 · 七年级 · 立体几何 单元教学设计  ——  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单元把握 · 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课标定位与核心素养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03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627632"/>
            <a:ext cx="5358384" cy="2542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737360"/>
            <a:ext cx="4992624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154E71"/>
                </a:solidFill>
                <a:latin typeface="Calibri"/>
              </a:rPr>
              <a:t>① 课标要求（《2022 课标》图形的认识与测量）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157984"/>
            <a:ext cx="4992624" cy="1901952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 i="0">
                <a:solidFill>
                  <a:srgbClr val="C8791E"/>
                </a:solidFill>
                <a:latin typeface="Calibri"/>
              </a:rPr>
              <a:t>“</a:t>
            </a:r>
            <a:r>
              <a:rPr sz="1200" b="0" i="0">
                <a:solidFill>
                  <a:srgbClr val="1C2833"/>
                </a:solidFill>
                <a:latin typeface="Calibri"/>
              </a:rPr>
              <a:t>在实际情境中认识立体图形与平面图形；通过观察、操作、想象，体会从不同方向看立体图形；了解立体图形的展开图，建立立体与平面的联系，发展空间观念与几何直观。</a:t>
            </a:r>
            <a:r>
              <a:rPr sz="2200" b="1" i="0">
                <a:solidFill>
                  <a:srgbClr val="C8791E"/>
                </a:solidFill>
                <a:latin typeface="Calibri"/>
              </a:rPr>
              <a:t>”</a:t>
            </a:r>
          </a:p>
        </p:txBody>
      </p:sp>
      <p:sp>
        <p:nvSpPr>
          <p:cNvPr id="9" name="Rectangle 8"/>
          <p:cNvSpPr/>
          <p:nvPr/>
        </p:nvSpPr>
        <p:spPr>
          <a:xfrm>
            <a:off x="6190488" y="1627632"/>
            <a:ext cx="5358384" cy="2542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73368" y="1737360"/>
            <a:ext cx="4992624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154E71"/>
                </a:solidFill>
                <a:latin typeface="Calibri"/>
              </a:rPr>
              <a:t>② 本单元核心素养落点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3368" y="2157984"/>
            <a:ext cx="4992624" cy="1901952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C2833"/>
                </a:solidFill>
                <a:latin typeface="Calibri"/>
              </a:rPr>
              <a:t>以 “空间观念” 与 “几何直观” 为主线，贯穿抽象与推理。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0" y="2505456"/>
            <a:ext cx="2395728" cy="749808"/>
          </a:xfrm>
          <a:prstGeom prst="rect">
            <a:avLst/>
          </a:prstGeom>
          <a:solidFill>
            <a:srgbClr val="EEF2F5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10528" y="2560320"/>
            <a:ext cx="2194560" cy="64008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250" b="1" i="0">
                <a:solidFill>
                  <a:srgbClr val="154E71"/>
                </a:solidFill>
                <a:latin typeface="Calibri"/>
              </a:rPr>
              <a:t>空间观念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900" b="0" i="0">
                <a:solidFill>
                  <a:srgbClr val="6E7682"/>
                </a:solidFill>
                <a:latin typeface="Calibri"/>
              </a:rPr>
              <a:t>想象并画出几何体的形状与相对位置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942832" y="2505456"/>
            <a:ext cx="2395728" cy="749808"/>
          </a:xfrm>
          <a:prstGeom prst="rect">
            <a:avLst/>
          </a:prstGeom>
          <a:solidFill>
            <a:srgbClr val="EEF2F5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052560" y="2560320"/>
            <a:ext cx="2194560" cy="64008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250" b="1" i="0">
                <a:solidFill>
                  <a:srgbClr val="154E71"/>
                </a:solidFill>
                <a:latin typeface="Calibri"/>
              </a:rPr>
              <a:t>几何直观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900" b="0" i="0">
                <a:solidFill>
                  <a:srgbClr val="6E7682"/>
                </a:solidFill>
                <a:latin typeface="Calibri"/>
              </a:rPr>
              <a:t>用图形描述与分析三视图、展开图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0" y="3346704"/>
            <a:ext cx="2395728" cy="749808"/>
          </a:xfrm>
          <a:prstGeom prst="rect">
            <a:avLst/>
          </a:prstGeom>
          <a:solidFill>
            <a:srgbClr val="EEF2F5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10528" y="3401568"/>
            <a:ext cx="2194560" cy="64008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250" b="1" i="0">
                <a:solidFill>
                  <a:srgbClr val="154E71"/>
                </a:solidFill>
                <a:latin typeface="Calibri"/>
              </a:rPr>
              <a:t>抽象能力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900" b="0" i="0">
                <a:solidFill>
                  <a:srgbClr val="6E7682"/>
                </a:solidFill>
                <a:latin typeface="Calibri"/>
              </a:rPr>
              <a:t>从实物抽取几何体并分类命名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942832" y="3346704"/>
            <a:ext cx="2395728" cy="749808"/>
          </a:xfrm>
          <a:prstGeom prst="rect">
            <a:avLst/>
          </a:prstGeom>
          <a:solidFill>
            <a:srgbClr val="EEF2F5"/>
          </a:solidFill>
          <a:ln w="9525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052560" y="3401568"/>
            <a:ext cx="2194560" cy="64008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250" b="1" i="0">
                <a:solidFill>
                  <a:srgbClr val="154E71"/>
                </a:solidFill>
                <a:latin typeface="Calibri"/>
              </a:rPr>
              <a:t>推理能力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900" b="0" i="0">
                <a:solidFill>
                  <a:srgbClr val="6E7682"/>
                </a:solidFill>
                <a:latin typeface="Calibri"/>
              </a:rPr>
              <a:t>由视图/展开图推断立体形状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0080" y="4334256"/>
            <a:ext cx="10908792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4443984"/>
            <a:ext cx="10543032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154E71"/>
                </a:solidFill>
                <a:latin typeface="Calibri"/>
              </a:rPr>
              <a:t>③ 学业要求（学业质量 水平二）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864608"/>
            <a:ext cx="10543032" cy="1353312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• 识别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棱柱、棱锥、圆柱、圆锥、球等基本几何体，能按面（平面/曲面）与体（柱/锥/球）分类。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• 表达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会画简单几何体（直棱柱、圆柱、圆锥、球）的三视图，理解视图间的对应关系。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• 转化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能判断常见展开图与相应立体图形的对应关系，体会立体与平面的双向转化。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• 应用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在现实情境中用几何体描述物体形状，感受数学的应用价值与创新意识。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依据：《义务教育数学课程标准（2022年版）》第四学段——图形的认识与测量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单元把握 · 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单元结构：一条主线，两条通道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04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874519"/>
            <a:ext cx="182880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874519"/>
            <a:ext cx="1828800" cy="475488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911095"/>
            <a:ext cx="1645920" cy="42062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① 生活情境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096" y="2459735"/>
            <a:ext cx="1572768" cy="1600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C8791E"/>
                </a:solidFill>
                <a:latin typeface="Calibri"/>
              </a:rPr>
              <a:t>实物 · 模型 · 图片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>
                <a:solidFill>
                  <a:srgbClr val="6E7682"/>
                </a:solidFill>
                <a:latin typeface="Calibri"/>
              </a:rPr>
              <a:t>从现实物体抽象几何形状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2523744" y="2807207"/>
            <a:ext cx="329184" cy="365760"/>
          </a:xfrm>
          <a:prstGeom prst="rightArrow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907792" y="1874519"/>
            <a:ext cx="182880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907792" y="1874519"/>
            <a:ext cx="1828800" cy="475488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999232" y="1911095"/>
            <a:ext cx="1645920" cy="42062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② 立体图形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35808" y="2459735"/>
            <a:ext cx="1572768" cy="1600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C8791E"/>
                </a:solidFill>
                <a:latin typeface="Calibri"/>
              </a:rPr>
              <a:t>认识 · 分类 · 命名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>
                <a:solidFill>
                  <a:srgbClr val="6E7682"/>
                </a:solidFill>
                <a:latin typeface="Calibri"/>
              </a:rPr>
              <a:t>柱 / 锥 / 球；平面与曲面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791456" y="2807207"/>
            <a:ext cx="329184" cy="365760"/>
          </a:xfrm>
          <a:prstGeom prst="rightArrow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175504" y="1874519"/>
            <a:ext cx="182880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175504" y="1874519"/>
            <a:ext cx="1828800" cy="475488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266944" y="1911095"/>
            <a:ext cx="1645920" cy="42062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③ 三视图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03520" y="2459735"/>
            <a:ext cx="1572768" cy="1600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C8791E"/>
                </a:solidFill>
                <a:latin typeface="Calibri"/>
              </a:rPr>
              <a:t>正视 · 侧视 · 俯视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>
                <a:solidFill>
                  <a:srgbClr val="6E7682"/>
                </a:solidFill>
                <a:latin typeface="Calibri"/>
              </a:rPr>
              <a:t>从不同方向看立体图形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7059168" y="2807207"/>
            <a:ext cx="329184" cy="365760"/>
          </a:xfrm>
          <a:prstGeom prst="rightArrow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7443216" y="1874519"/>
            <a:ext cx="182880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443216" y="1874519"/>
            <a:ext cx="1828800" cy="475488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534656" y="1911095"/>
            <a:ext cx="1645920" cy="42062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④ 展开图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71232" y="2459735"/>
            <a:ext cx="1572768" cy="1600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C8791E"/>
                </a:solidFill>
                <a:latin typeface="Calibri"/>
              </a:rPr>
              <a:t>立体 ⇄ 平面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>
                <a:solidFill>
                  <a:srgbClr val="6E7682"/>
                </a:solidFill>
                <a:latin typeface="Calibri"/>
              </a:rPr>
              <a:t>沿棱剪开铺平，可还原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9326880" y="2807207"/>
            <a:ext cx="329184" cy="365760"/>
          </a:xfrm>
          <a:prstGeom prst="rightArrow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9710928" y="1874519"/>
            <a:ext cx="182880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9710928" y="1874519"/>
            <a:ext cx="1828800" cy="475488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802368" y="1911095"/>
            <a:ext cx="1645920" cy="42062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⑤ 应用建模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838944" y="2459735"/>
            <a:ext cx="1572768" cy="1600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C8791E"/>
                </a:solidFill>
                <a:latin typeface="Calibri"/>
              </a:rPr>
              <a:t>包装 · 设计 · 描述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>
                <a:solidFill>
                  <a:srgbClr val="6E7682"/>
                </a:solidFill>
                <a:latin typeface="Calibri"/>
              </a:rPr>
              <a:t>用几何体描述物体形状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0080" y="4370832"/>
            <a:ext cx="10908792" cy="676656"/>
          </a:xfrm>
          <a:prstGeom prst="rect">
            <a:avLst/>
          </a:prstGeom>
          <a:solidFill>
            <a:srgbClr val="EA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2960" y="4425696"/>
            <a:ext cx="10607040" cy="56692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54E71"/>
                </a:solidFill>
                <a:latin typeface="Calibri"/>
              </a:rPr>
              <a:t>核心主线：</a:t>
            </a:r>
            <a:r>
              <a:rPr sz="1300" b="1" i="0">
                <a:solidFill>
                  <a:srgbClr val="1C2833"/>
                </a:solidFill>
                <a:latin typeface="Calibri"/>
              </a:rPr>
              <a:t>立体图形 ⇄ 平面图形 的双向转化</a:t>
            </a:r>
            <a:r>
              <a:rPr sz="1200" b="0" i="0">
                <a:solidFill>
                  <a:srgbClr val="6E7682"/>
                </a:solidFill>
                <a:latin typeface="Calibri"/>
              </a:rPr>
              <a:t>  ——  三视图（看）与展开图（展）是两条互通通道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0080" y="5285232"/>
            <a:ext cx="160020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C8791E"/>
                </a:solidFill>
                <a:latin typeface="Calibri"/>
              </a:rPr>
              <a:t>方法链：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331720" y="5285232"/>
            <a:ext cx="1234440" cy="457200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2331720" y="5285232"/>
            <a:ext cx="123444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Calibri"/>
              </a:rPr>
              <a:t>观察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410712" y="5285232"/>
            <a:ext cx="45720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6E7682"/>
                </a:solidFill>
                <a:latin typeface="Calibri"/>
              </a:rPr>
              <a:t>→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703320" y="5285232"/>
            <a:ext cx="1234440" cy="457200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703320" y="5285232"/>
            <a:ext cx="123444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Calibri"/>
              </a:rPr>
              <a:t>操作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782312" y="5285232"/>
            <a:ext cx="45720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6E7682"/>
                </a:solidFill>
                <a:latin typeface="Calibri"/>
              </a:rPr>
              <a:t>→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074920" y="5285232"/>
            <a:ext cx="1234440" cy="457200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074920" y="5285232"/>
            <a:ext cx="123444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Calibri"/>
              </a:rPr>
              <a:t>想象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153912" y="5285232"/>
            <a:ext cx="45720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6E7682"/>
                </a:solidFill>
                <a:latin typeface="Calibri"/>
              </a:rPr>
              <a:t>→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446520" y="5285232"/>
            <a:ext cx="1234440" cy="457200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446520" y="5285232"/>
            <a:ext cx="123444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Calibri"/>
              </a:rPr>
              <a:t>表达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大单元设计：以 “立体—平面 双向转化” 为主线统整三个课时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教学内容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课时安排与内容体系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05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627632"/>
            <a:ext cx="3511296" cy="3154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627632"/>
            <a:ext cx="3511296" cy="566928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1673352"/>
            <a:ext cx="3236976" cy="50292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Calibri"/>
              </a:rPr>
              <a:t>第 1 课时  认识立体图形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672" y="2304288"/>
            <a:ext cx="3182112" cy="23865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 i="0">
                <a:solidFill>
                  <a:srgbClr val="154E71"/>
                </a:solidFill>
                <a:latin typeface="Calibri"/>
              </a:rPr>
              <a:t>情境</a:t>
            </a:r>
            <a:r>
              <a:rPr sz="1050" b="0" i="0">
                <a:solidFill>
                  <a:srgbClr val="1C2833"/>
                </a:solidFill>
                <a:latin typeface="Calibri"/>
              </a:rPr>
              <a:t>   生活实物（笔筒·魔方·易拉罐·锥帽·足球）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 i="0">
                <a:solidFill>
                  <a:srgbClr val="154E71"/>
                </a:solidFill>
                <a:latin typeface="Calibri"/>
              </a:rPr>
              <a:t>新知</a:t>
            </a:r>
            <a:r>
              <a:rPr sz="1050" b="0" i="0">
                <a:solidFill>
                  <a:srgbClr val="1C2833"/>
                </a:solidFill>
                <a:latin typeface="Calibri"/>
              </a:rPr>
              <a:t>   抽象几何体，按面/体分类命名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 i="0">
                <a:solidFill>
                  <a:srgbClr val="154E71"/>
                </a:solidFill>
                <a:latin typeface="Calibri"/>
              </a:rPr>
              <a:t>活动</a:t>
            </a:r>
            <a:r>
              <a:rPr sz="1050" b="0" i="0">
                <a:solidFill>
                  <a:srgbClr val="1C2833"/>
                </a:solidFill>
                <a:latin typeface="Calibri"/>
              </a:rPr>
              <a:t>   摸一摸·说一说·贴标签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25696" y="1627632"/>
            <a:ext cx="3511296" cy="3154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25696" y="1627632"/>
            <a:ext cx="3511296" cy="566928"/>
          </a:xfrm>
          <a:prstGeom prst="rect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0" y="1673352"/>
            <a:ext cx="3236976" cy="50292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Calibri"/>
              </a:rPr>
              <a:t>第 2 课时  从不同方向看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90288" y="2304288"/>
            <a:ext cx="3182112" cy="23865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 i="0">
                <a:solidFill>
                  <a:srgbClr val="C8791E"/>
                </a:solidFill>
                <a:latin typeface="Calibri"/>
              </a:rPr>
              <a:t>情境</a:t>
            </a:r>
            <a:r>
              <a:rPr sz="1050" b="0" i="0">
                <a:solidFill>
                  <a:srgbClr val="1C2833"/>
                </a:solidFill>
                <a:latin typeface="Calibri"/>
              </a:rPr>
              <a:t>   用积木搭几何体，三方向观察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 i="0">
                <a:solidFill>
                  <a:srgbClr val="C8791E"/>
                </a:solidFill>
                <a:latin typeface="Calibri"/>
              </a:rPr>
              <a:t>新知</a:t>
            </a:r>
            <a:r>
              <a:rPr sz="1050" b="0" i="0">
                <a:solidFill>
                  <a:srgbClr val="1C2833"/>
                </a:solidFill>
                <a:latin typeface="Calibri"/>
              </a:rPr>
              <a:t>   三视图：正视·侧视·俯视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 i="0">
                <a:solidFill>
                  <a:srgbClr val="C8791E"/>
                </a:solidFill>
                <a:latin typeface="Calibri"/>
              </a:rPr>
              <a:t>活动</a:t>
            </a:r>
            <a:r>
              <a:rPr sz="1050" b="0" i="0">
                <a:solidFill>
                  <a:srgbClr val="1C2833"/>
                </a:solidFill>
                <a:latin typeface="Calibri"/>
              </a:rPr>
              <a:t>   搭→看→画→对照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11312" y="1627632"/>
            <a:ext cx="3511296" cy="3154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211312" y="1627632"/>
            <a:ext cx="3511296" cy="566928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57616" y="1673352"/>
            <a:ext cx="3236976" cy="50292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Calibri"/>
              </a:rPr>
              <a:t>第 3 课时  立体图形的展开图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75904" y="2304288"/>
            <a:ext cx="3182112" cy="23865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 i="0">
                <a:solidFill>
                  <a:srgbClr val="2E8B6F"/>
                </a:solidFill>
                <a:latin typeface="Calibri"/>
              </a:rPr>
              <a:t>情境</a:t>
            </a:r>
            <a:r>
              <a:rPr sz="1050" b="0" i="0">
                <a:solidFill>
                  <a:srgbClr val="1C2833"/>
                </a:solidFill>
                <a:latin typeface="Calibri"/>
              </a:rPr>
              <a:t>   拆包装盒，沿棱剪开铺平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 i="0">
                <a:solidFill>
                  <a:srgbClr val="2E8B6F"/>
                </a:solidFill>
                <a:latin typeface="Calibri"/>
              </a:rPr>
              <a:t>新知</a:t>
            </a:r>
            <a:r>
              <a:rPr sz="1050" b="0" i="0">
                <a:solidFill>
                  <a:srgbClr val="1C2833"/>
                </a:solidFill>
                <a:latin typeface="Calibri"/>
              </a:rPr>
              <a:t>   展开图概念；正方体 11 种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 i="0">
                <a:solidFill>
                  <a:srgbClr val="2E8B6F"/>
                </a:solidFill>
                <a:latin typeface="Calibri"/>
              </a:rPr>
              <a:t>活动</a:t>
            </a:r>
            <a:r>
              <a:rPr sz="1050" b="0" i="0">
                <a:solidFill>
                  <a:srgbClr val="1C2833"/>
                </a:solidFill>
                <a:latin typeface="Calibri"/>
              </a:rPr>
              <a:t>   折叠验证·分类·判断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" y="4956048"/>
            <a:ext cx="10908792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5065776"/>
            <a:ext cx="10543032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154E71"/>
                </a:solidFill>
                <a:latin typeface="Calibri"/>
              </a:rPr>
              <a:t>内容体系与配套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486400"/>
            <a:ext cx="10543032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5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课本主情境：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以生活实物与积木操作贯穿三课时，体现 “做中学”。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5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课时重难点：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逐课时标注（见 “教学重难点” 幻灯片），注重内在关联。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5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配套活动：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实物分类 → 积木三视图 → 折叠展开图 → 分层作业（A/B/C）。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教材依据：人教版 / 北师大版 七年级上册 “几何图形初步” 相关内容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教学目标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四基四能 · 核心素养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06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481328"/>
            <a:ext cx="10908792" cy="457200"/>
          </a:xfrm>
          <a:prstGeom prst="rect">
            <a:avLst/>
          </a:prstGeom>
          <a:solidFill>
            <a:srgbClr val="EE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517904"/>
            <a:ext cx="10515600" cy="3840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154E71"/>
                </a:solidFill>
                <a:latin typeface="Calibri"/>
              </a:rPr>
              <a:t>目标定位：</a:t>
            </a:r>
            <a:r>
              <a:rPr sz="1200" b="0" i="0">
                <a:solidFill>
                  <a:srgbClr val="1C2833"/>
                </a:solidFill>
                <a:latin typeface="Calibri"/>
              </a:rPr>
              <a:t>面向全体 · 体现差异 · 教—学—评 一致  →  落实 “空间观念” 与 “几何直观”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2084831"/>
            <a:ext cx="5358384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40080" y="2084831"/>
            <a:ext cx="91440" cy="1993392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96112" y="2212847"/>
            <a:ext cx="4901184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154E71"/>
                </a:solidFill>
                <a:latin typeface="Calibri"/>
              </a:rPr>
              <a:t>知识与技能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6112" y="2651759"/>
            <a:ext cx="4901184" cy="1307592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1C2833"/>
                </a:solidFill>
                <a:latin typeface="Calibri"/>
              </a:rPr>
              <a:t>识别棱柱·棱锥·圆柱·圆锥·球；会画/判断简单几何体三视图；判断展开图与立体图形的对应。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72784" y="2084831"/>
            <a:ext cx="5358384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272784" y="2084831"/>
            <a:ext cx="91440" cy="1993392"/>
          </a:xfrm>
          <a:prstGeom prst="rect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28816" y="2212847"/>
            <a:ext cx="4901184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8791E"/>
                </a:solidFill>
                <a:latin typeface="Calibri"/>
              </a:rPr>
              <a:t>过程与方法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28816" y="2651759"/>
            <a:ext cx="4901184" cy="1307592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1C2833"/>
                </a:solidFill>
                <a:latin typeface="Calibri"/>
              </a:rPr>
              <a:t>经历 “观察—操作—想象—表达” 的探究过程，发展空间观念与几何直观，体会转化思想。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" y="4261103"/>
            <a:ext cx="5358384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" y="4261103"/>
            <a:ext cx="91440" cy="1993392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96112" y="4389119"/>
            <a:ext cx="4901184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E8B6F"/>
                </a:solidFill>
                <a:latin typeface="Calibri"/>
              </a:rPr>
              <a:t>情感态度与价值观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6112" y="4828031"/>
            <a:ext cx="4901184" cy="1307592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1C2833"/>
                </a:solidFill>
                <a:latin typeface="Calibri"/>
              </a:rPr>
              <a:t>感受数学与生活的联系；养成合作、质疑、反思习惯；萌发应用与创新意识。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72784" y="4261103"/>
            <a:ext cx="5358384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272784" y="4261103"/>
            <a:ext cx="91440" cy="1993392"/>
          </a:xfrm>
          <a:prstGeom prst="rect">
            <a:avLst/>
          </a:prstGeom>
          <a:solidFill>
            <a:srgbClr val="2C6E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28816" y="4389119"/>
            <a:ext cx="4901184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C6E9E"/>
                </a:solidFill>
                <a:latin typeface="Calibri"/>
              </a:rPr>
              <a:t>核心素养落点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28816" y="4828031"/>
            <a:ext cx="4901184" cy="1307592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1C2833"/>
                </a:solidFill>
                <a:latin typeface="Calibri"/>
              </a:rPr>
              <a:t>空间观念·几何直观·抽象能力·推理能力，随活动逐项标注（见教学过程）。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依据《2022 课标》“课程目标·总目标”与第四学段学业要求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教学重难点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重点与难点同根共生，不可割裂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07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627632"/>
            <a:ext cx="3977639" cy="2542032"/>
          </a:xfrm>
          <a:prstGeom prst="rect">
            <a:avLst/>
          </a:prstGeom>
          <a:solidFill>
            <a:srgbClr val="FFFFFF"/>
          </a:solidFill>
          <a:ln w="19050">
            <a:solidFill>
              <a:srgbClr val="C879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627632"/>
            <a:ext cx="3977639" cy="512064"/>
          </a:xfrm>
          <a:prstGeom prst="rect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04672" y="1664208"/>
            <a:ext cx="3648455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Calibri"/>
              </a:rPr>
              <a:t>▲ 教学重点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249424"/>
            <a:ext cx="3611879" cy="1810512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1  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识别并命名五类几何体；按面（平面/曲面）、体（柱/锥/球）分类。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2  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三视图的画法及正视·侧视·俯视的对应关系。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3  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展开图与立体图形的对应判断（含正方体 11 种）。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71231" y="1627632"/>
            <a:ext cx="3977639" cy="2542032"/>
          </a:xfrm>
          <a:prstGeom prst="rect">
            <a:avLst/>
          </a:prstGeom>
          <a:solidFill>
            <a:srgbClr val="FFFFFF"/>
          </a:solidFill>
          <a:ln w="19050">
            <a:solidFill>
              <a:srgbClr val="154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7571231" y="1627632"/>
            <a:ext cx="3977639" cy="512064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35823" y="1664208"/>
            <a:ext cx="3648455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Calibri"/>
              </a:rPr>
              <a:t>◆ 教学难点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54111" y="2249424"/>
            <a:ext cx="3611879" cy="1810512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 i="0">
                <a:solidFill>
                  <a:srgbClr val="154E71"/>
                </a:solidFill>
                <a:latin typeface="Calibri"/>
              </a:rPr>
              <a:t>1  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由三视图 / 展开图想象并还原立体形状（空间想象）。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 i="0">
                <a:solidFill>
                  <a:srgbClr val="154E71"/>
                </a:solidFill>
                <a:latin typeface="Calibri"/>
              </a:rPr>
              <a:t>2  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立体 ⇄ 平面的相互转化（二维 ↔ 三维通道）。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 i="0">
                <a:solidFill>
                  <a:srgbClr val="154E71"/>
                </a:solidFill>
                <a:latin typeface="Calibri"/>
              </a:rPr>
              <a:t>3  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正方体展开图分类 “不重不漏” 与多解排除。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09160" y="1993392"/>
            <a:ext cx="2770632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C2833"/>
                </a:solidFill>
                <a:latin typeface="Calibri"/>
              </a:rPr>
              <a:t>立体 ⇄ 平面 双向转化</a:t>
            </a:r>
          </a:p>
        </p:txBody>
      </p:sp>
      <p:sp>
        <p:nvSpPr>
          <p:cNvPr id="15" name="Left-Right Arrow 14"/>
          <p:cNvSpPr/>
          <p:nvPr/>
        </p:nvSpPr>
        <p:spPr>
          <a:xfrm>
            <a:off x="4846320" y="2542032"/>
            <a:ext cx="2496312" cy="603504"/>
          </a:xfrm>
          <a:prstGeom prst="leftRightArrow">
            <a:avLst/>
          </a:prstGeom>
          <a:solidFill>
            <a:srgbClr val="C879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709160" y="3200400"/>
            <a:ext cx="2770632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B5471B"/>
                </a:solidFill>
                <a:latin typeface="Calibri"/>
              </a:rPr>
              <a:t>同根共生 · 不可割裂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" y="4334256"/>
            <a:ext cx="10908792" cy="1993392"/>
          </a:xfrm>
          <a:prstGeom prst="rect">
            <a:avLst/>
          </a:prstGeom>
          <a:solidFill>
            <a:srgbClr val="FBF3E8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" y="4425696"/>
            <a:ext cx="10515600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B5471B"/>
                </a:solidFill>
                <a:latin typeface="Calibri"/>
              </a:rPr>
              <a:t>内在关系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4809744"/>
            <a:ext cx="10561320" cy="14630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• 基础与延伸：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重点（识别·表达）是认知基础，难点（想象·转化）是重点在 “立体⇄平面” 通道上的延伸与跃升，二者根植于同一思维。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• 共用方法链：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“观察—操作—想象—表达” 同时承载重点与难点，故不可割裂教学。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• 教学策略：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以重点带难点、以难点反哺重点，在同一活动链中同时达成（见教学过程）。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新课改导向：重难点应呈现内在逻辑关联，避免孤立罗列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教学过程 · 环节一 / 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情境导入：从实物到几何体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08 /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627632"/>
            <a:ext cx="4343400" cy="4041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737360"/>
            <a:ext cx="3977640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154E71"/>
                </a:solidFill>
                <a:latin typeface="Calibri"/>
              </a:rPr>
              <a:t>情境与活动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157984"/>
            <a:ext cx="3977640" cy="340156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情境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   出示生活实物：笔筒、魔方、易拉罐、圆锥形帽、足球。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核心问题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   “你能按形状给它们分类吗？说说你分类的依据。”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学生活动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   观察 · 触摸 · 分类 · 交流 · 说依据。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时长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   约 6 分钟（导入激趣 · 生成素材）。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5166360" y="1627632"/>
            <a:ext cx="6382512" cy="4041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166360" y="1627632"/>
            <a:ext cx="6382512" cy="457200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49240" y="1664208"/>
            <a:ext cx="6035040" cy="3840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Calibri"/>
              </a:rPr>
              <a:t>预设学生回答与正面回馈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4960" y="2212848"/>
            <a:ext cx="5989320" cy="338328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154E71"/>
                </a:solidFill>
                <a:latin typeface="Calibri"/>
              </a:rPr>
              <a:t>师  </a:t>
            </a:r>
            <a:r>
              <a:rPr sz="1200" b="0" i="0">
                <a:solidFill>
                  <a:srgbClr val="1C2833"/>
                </a:solidFill>
                <a:latin typeface="Calibri"/>
              </a:rPr>
              <a:t>“你能按形状给它们分类吗？说说你分类的依据。”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2E8B6F"/>
                </a:solidFill>
                <a:latin typeface="Calibri"/>
              </a:rPr>
              <a:t>生₁  </a:t>
            </a:r>
            <a:r>
              <a:rPr sz="1200" b="0" i="0">
                <a:solidFill>
                  <a:srgbClr val="1C2833"/>
                </a:solidFill>
                <a:latin typeface="Calibri"/>
              </a:rPr>
              <a:t>“魔方和这个盒子都是方的，易拉罐是圆的柱子。”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C8791E"/>
                </a:solidFill>
                <a:latin typeface="Calibri"/>
              </a:rPr>
              <a:t>↳ 回馈  </a:t>
            </a:r>
            <a:r>
              <a:rPr sz="1200" b="0" i="1">
                <a:solidFill>
                  <a:srgbClr val="C8791E"/>
                </a:solidFill>
                <a:latin typeface="Calibri"/>
              </a:rPr>
              <a:t>“你抓住了 ‘面’ 的特征——方与圆正是分类的好起点！”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2E8B6F"/>
                </a:solidFill>
                <a:latin typeface="Calibri"/>
              </a:rPr>
              <a:t>生₂  </a:t>
            </a:r>
            <a:r>
              <a:rPr sz="1200" b="0" i="0">
                <a:solidFill>
                  <a:srgbClr val="1C2833"/>
                </a:solidFill>
                <a:latin typeface="Calibri"/>
              </a:rPr>
              <a:t>“足球是圆的，但跟易拉罐不一样。”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C8791E"/>
                </a:solidFill>
                <a:latin typeface="Calibri"/>
              </a:rPr>
              <a:t>↳ 回馈  </a:t>
            </a:r>
            <a:r>
              <a:rPr sz="1200" b="0" i="1">
                <a:solidFill>
                  <a:srgbClr val="C8791E"/>
                </a:solidFill>
                <a:latin typeface="Calibri"/>
              </a:rPr>
              <a:t>“很好！你已感到 ‘整体圆’ 与 ‘柱状圆’ 的差别——这正是球与圆柱之分。”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5779008"/>
            <a:ext cx="10908792" cy="566928"/>
          </a:xfrm>
          <a:prstGeom prst="rect">
            <a:avLst/>
          </a:prstGeom>
          <a:solidFill>
            <a:srgbClr val="EE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5815584"/>
            <a:ext cx="10515600" cy="49377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54E71"/>
                </a:solidFill>
                <a:latin typeface="Calibri"/>
              </a:rPr>
              <a:t>设计意图：</a:t>
            </a:r>
            <a:r>
              <a:rPr sz="1100" b="0" i="0">
                <a:solidFill>
                  <a:srgbClr val="1C2833"/>
                </a:solidFill>
                <a:latin typeface="Calibri"/>
              </a:rPr>
              <a:t>从实物抽象几何体，由 “按面分类” 自然引出课题；以正向回馈强化 “从特征出发分类” 的数学思维。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教学过程共六环节：情境导入 → 新知探究 → 三视图 → 展开图 → 巩固应用 → 课堂小结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9601200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C8791E"/>
                </a:solidFill>
                <a:latin typeface="Calibri"/>
              </a:rPr>
              <a:t>教学过程 · 环节二 / 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8368"/>
            <a:ext cx="9692640" cy="7315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54E71"/>
                </a:solidFill>
                <a:latin typeface="Calibri"/>
              </a:rPr>
              <a:t>探究一：认识五类几何体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502920"/>
            <a:ext cx="1033271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E7682"/>
                </a:solidFill>
                <a:latin typeface="Calibri"/>
              </a:rPr>
              <a:t>09 / 20</a:t>
            </a:r>
          </a:p>
        </p:txBody>
      </p:sp>
      <p:pic>
        <p:nvPicPr>
          <p:cNvPr id="6" name="Picture 5" descr="realworl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627632"/>
            <a:ext cx="5029200" cy="28289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0080" y="4617720"/>
            <a:ext cx="502920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04672" y="4690872"/>
            <a:ext cx="4754880" cy="1600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实物 ↔ 几何体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>
                <a:solidFill>
                  <a:srgbClr val="1C2833"/>
                </a:solidFill>
                <a:latin typeface="Calibri"/>
              </a:rPr>
              <a:t>魔方/盒子↔棱柱</a:t>
            </a:r>
            <a:r>
              <a:rPr sz="1050" b="0" i="0">
                <a:solidFill>
                  <a:srgbClr val="1C2833"/>
                </a:solidFill>
                <a:latin typeface="Calibri"/>
              </a:rPr>
              <a:t>   易拉罐↔圆柱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>
                <a:solidFill>
                  <a:srgbClr val="1C2833"/>
                </a:solidFill>
                <a:latin typeface="Calibri"/>
              </a:rPr>
              <a:t>锥形帽↔圆锥</a:t>
            </a:r>
            <a:r>
              <a:rPr sz="1050" b="0" i="0">
                <a:solidFill>
                  <a:srgbClr val="1C2833"/>
                </a:solidFill>
                <a:latin typeface="Calibri"/>
              </a:rPr>
              <a:t>   足球↔球</a:t>
            </a:r>
            <a:r>
              <a:rPr sz="1050" b="0" i="0">
                <a:solidFill>
                  <a:srgbClr val="1C2833"/>
                </a:solidFill>
                <a:latin typeface="Calibri"/>
              </a:rPr>
              <a:t>   金字塔↔棱锥</a:t>
            </a:r>
          </a:p>
        </p:txBody>
      </p:sp>
      <p:sp>
        <p:nvSpPr>
          <p:cNvPr id="9" name="Rectangle 8"/>
          <p:cNvSpPr/>
          <p:nvPr/>
        </p:nvSpPr>
        <p:spPr>
          <a:xfrm>
            <a:off x="5943600" y="1627632"/>
            <a:ext cx="5605272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943600" y="1627632"/>
            <a:ext cx="5605272" cy="438912"/>
          </a:xfrm>
          <a:prstGeom prst="rect">
            <a:avLst/>
          </a:prstGeom>
          <a:solidFill>
            <a:srgbClr val="154E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126480" y="1655064"/>
            <a:ext cx="5303520" cy="3840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Calibri"/>
              </a:rPr>
              <a:t>活动设计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6480" y="2157984"/>
            <a:ext cx="5285232" cy="11887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活动一 · 命名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   结合实物图，给五类几何体命名并说出特征。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活动二 · 归类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   按 “面”（平面/曲面）与 “体”（柱/锥/球）分类。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943600" y="3547872"/>
            <a:ext cx="5605272" cy="2807208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943600" y="3547872"/>
            <a:ext cx="5605272" cy="438912"/>
          </a:xfrm>
          <a:prstGeom prst="rect">
            <a:avLst/>
          </a:prstGeom>
          <a:solidFill>
            <a:srgbClr val="2E8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126480" y="3575304"/>
            <a:ext cx="5303520" cy="3840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Calibri"/>
              </a:rPr>
              <a:t>预设学生回答与正面回馈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44768" y="4078224"/>
            <a:ext cx="5230368" cy="21945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 i="0">
                <a:solidFill>
                  <a:srgbClr val="154E71"/>
                </a:solidFill>
                <a:latin typeface="Calibri"/>
              </a:rPr>
              <a:t>师  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“圆柱和圆锥有什么不同？”</a:t>
            </a:r>
          </a:p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 i="0">
                <a:solidFill>
                  <a:srgbClr val="2E8B6F"/>
                </a:solidFill>
                <a:latin typeface="Calibri"/>
              </a:rPr>
              <a:t>生  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“都有圆，但一个粗一个尖。”</a:t>
            </a:r>
          </a:p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↳ 回馈  </a:t>
            </a:r>
            <a:r>
              <a:rPr sz="1150" b="0" i="1">
                <a:solidFill>
                  <a:srgbClr val="C8791E"/>
                </a:solidFill>
                <a:latin typeface="Calibri"/>
              </a:rPr>
              <a:t>“描述真生动！‘粗’对应直母线、‘尖’对应顶点，你已触及本质差异。”</a:t>
            </a:r>
          </a:p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 i="0">
                <a:solidFill>
                  <a:srgbClr val="2E8B6F"/>
                </a:solidFill>
                <a:latin typeface="Calibri"/>
              </a:rPr>
              <a:t>生  </a:t>
            </a:r>
            <a:r>
              <a:rPr sz="1150" b="0" i="0">
                <a:solidFill>
                  <a:srgbClr val="1C2833"/>
                </a:solidFill>
                <a:latin typeface="Calibri"/>
              </a:rPr>
              <a:t>“棱柱的侧面是长方形，棱锥的侧面是三角形。”</a:t>
            </a:r>
          </a:p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 i="0">
                <a:solidFill>
                  <a:srgbClr val="C8791E"/>
                </a:solidFill>
                <a:latin typeface="Calibri"/>
              </a:rPr>
              <a:t>↳ 回馈  </a:t>
            </a:r>
            <a:r>
              <a:rPr sz="1150" b="0" i="1">
                <a:solidFill>
                  <a:srgbClr val="C8791E"/>
                </a:solidFill>
                <a:latin typeface="Calibri"/>
              </a:rPr>
              <a:t>“观察很细致！这正是由 ‘面’ 到 ‘体’ 的关键线索。”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6455664"/>
            <a:ext cx="10881360" cy="29260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E7682"/>
                </a:solidFill>
                <a:latin typeface="Calibri"/>
              </a:rPr>
              <a:t>图：生活实物对应五类几何体（课本情境 · 符合现实逻辑）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